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143000"/>
            <a:ext cx="7162800" cy="1431925"/>
          </a:xfrm>
        </p:spPr>
        <p:txBody>
          <a:bodyPr/>
          <a:lstStyle>
            <a:lvl1pPr>
              <a:defRPr sz="4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4267200" y="2590800"/>
            <a:ext cx="4191000" cy="1066800"/>
          </a:xfrm>
        </p:spPr>
        <p:txBody>
          <a:bodyPr/>
          <a:lstStyle>
            <a:lvl1pPr marL="0" indent="0">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en-US" dirty="0">
              <a:solidFill>
                <a:srgbClr val="F37F5B"/>
              </a:solidFill>
            </a:endParaRPr>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en-US" dirty="0">
              <a:solidFill>
                <a:srgbClr val="F37F5B"/>
              </a:solidFill>
            </a:endParaRPr>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9A13D9A3-E004-4E0E-BD49-17D56B83AD12}" type="slidenum">
              <a:rPr lang="en-US">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3308413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37F5B"/>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37F5B"/>
              </a:solidFill>
            </a:endParaRPr>
          </a:p>
        </p:txBody>
      </p:sp>
      <p:sp>
        <p:nvSpPr>
          <p:cNvPr id="6" name="Slide Number Placeholder 5"/>
          <p:cNvSpPr>
            <a:spLocks noGrp="1"/>
          </p:cNvSpPr>
          <p:nvPr>
            <p:ph type="sldNum" sz="quarter" idx="12"/>
          </p:nvPr>
        </p:nvSpPr>
        <p:spPr/>
        <p:txBody>
          <a:bodyPr/>
          <a:lstStyle>
            <a:lvl1pPr>
              <a:defRPr/>
            </a:lvl1pPr>
          </a:lstStyle>
          <a:p>
            <a:fld id="{B4C55B9E-F74D-4D05-80DE-801997375B10}" type="slidenum">
              <a:rPr lang="en-US">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184617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8763"/>
            <a:ext cx="2095500" cy="5913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58763"/>
            <a:ext cx="6134100" cy="5913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37F5B"/>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37F5B"/>
              </a:solidFill>
            </a:endParaRPr>
          </a:p>
        </p:txBody>
      </p:sp>
      <p:sp>
        <p:nvSpPr>
          <p:cNvPr id="6" name="Slide Number Placeholder 5"/>
          <p:cNvSpPr>
            <a:spLocks noGrp="1"/>
          </p:cNvSpPr>
          <p:nvPr>
            <p:ph type="sldNum" sz="quarter" idx="12"/>
          </p:nvPr>
        </p:nvSpPr>
        <p:spPr/>
        <p:txBody>
          <a:bodyPr/>
          <a:lstStyle>
            <a:lvl1pPr>
              <a:defRPr/>
            </a:lvl1pPr>
          </a:lstStyle>
          <a:p>
            <a:fld id="{6F3FF697-ABBA-47D2-AC67-AC24AD4F4C42}" type="slidenum">
              <a:rPr lang="en-US">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4241276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143000"/>
            <a:ext cx="7162800" cy="1431925"/>
          </a:xfrm>
        </p:spPr>
        <p:txBody>
          <a:bodyPr/>
          <a:lstStyle>
            <a:lvl1pPr>
              <a:defRPr sz="4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4267200" y="2590800"/>
            <a:ext cx="4191000" cy="1066800"/>
          </a:xfrm>
        </p:spPr>
        <p:txBody>
          <a:bodyPr/>
          <a:lstStyle>
            <a:lvl1pPr marL="0" indent="0">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fld id="{CF74F2D2-2909-4A28-8EEA-ED22257C5154}" type="datetimeFigureOut">
              <a:rPr lang="en-US" smtClean="0">
                <a:solidFill>
                  <a:srgbClr val="F37F5B"/>
                </a:solidFill>
              </a:rPr>
              <a:pPr/>
              <a:t>12/13/2013</a:t>
            </a:fld>
            <a:endParaRPr lang="en-US" dirty="0">
              <a:solidFill>
                <a:srgbClr val="F37F5B"/>
              </a:solidFill>
            </a:endParaRPr>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en-US" dirty="0">
              <a:solidFill>
                <a:srgbClr val="F37F5B"/>
              </a:solidFill>
            </a:endParaRPr>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21F50F29-A737-4BAE-A855-04198D444CF3}" type="slidenum">
              <a:rPr lang="en-US" smtClean="0">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4299623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74F2D2-2909-4A28-8EEA-ED22257C5154}" type="datetimeFigureOut">
              <a:rPr lang="en-US" smtClean="0">
                <a:solidFill>
                  <a:srgbClr val="F37F5B"/>
                </a:solidFill>
              </a:rPr>
              <a:pPr/>
              <a:t>12/13/2013</a:t>
            </a:fld>
            <a:endParaRPr lang="en-US" dirty="0">
              <a:solidFill>
                <a:srgbClr val="F37F5B"/>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37F5B"/>
              </a:solidFill>
            </a:endParaRPr>
          </a:p>
        </p:txBody>
      </p:sp>
      <p:sp>
        <p:nvSpPr>
          <p:cNvPr id="6" name="Slide Number Placeholder 5"/>
          <p:cNvSpPr>
            <a:spLocks noGrp="1"/>
          </p:cNvSpPr>
          <p:nvPr>
            <p:ph type="sldNum" sz="quarter" idx="12"/>
          </p:nvPr>
        </p:nvSpPr>
        <p:spPr/>
        <p:txBody>
          <a:bodyPr/>
          <a:lstStyle>
            <a:lvl1pPr>
              <a:defRPr/>
            </a:lvl1pPr>
          </a:lstStyle>
          <a:p>
            <a:fld id="{21F50F29-A737-4BAE-A855-04198D444CF3}" type="slidenum">
              <a:rPr lang="en-US" smtClean="0">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22771018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F74F2D2-2909-4A28-8EEA-ED22257C5154}" type="datetimeFigureOut">
              <a:rPr lang="en-US" smtClean="0">
                <a:solidFill>
                  <a:srgbClr val="F37F5B"/>
                </a:solidFill>
              </a:rPr>
              <a:pPr/>
              <a:t>12/13/2013</a:t>
            </a:fld>
            <a:endParaRPr lang="en-US" dirty="0">
              <a:solidFill>
                <a:srgbClr val="F37F5B"/>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37F5B"/>
              </a:solidFill>
            </a:endParaRPr>
          </a:p>
        </p:txBody>
      </p:sp>
      <p:sp>
        <p:nvSpPr>
          <p:cNvPr id="6" name="Slide Number Placeholder 5"/>
          <p:cNvSpPr>
            <a:spLocks noGrp="1"/>
          </p:cNvSpPr>
          <p:nvPr>
            <p:ph type="sldNum" sz="quarter" idx="12"/>
          </p:nvPr>
        </p:nvSpPr>
        <p:spPr/>
        <p:txBody>
          <a:bodyPr/>
          <a:lstStyle>
            <a:lvl1pPr>
              <a:defRPr/>
            </a:lvl1pPr>
          </a:lstStyle>
          <a:p>
            <a:fld id="{21F50F29-A737-4BAE-A855-04198D444CF3}" type="slidenum">
              <a:rPr lang="en-US" smtClean="0">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16486417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F74F2D2-2909-4A28-8EEA-ED22257C5154}" type="datetimeFigureOut">
              <a:rPr lang="en-US" smtClean="0">
                <a:solidFill>
                  <a:srgbClr val="F37F5B"/>
                </a:solidFill>
              </a:rPr>
              <a:pPr/>
              <a:t>12/13/2013</a:t>
            </a:fld>
            <a:endParaRPr lang="en-US" dirty="0">
              <a:solidFill>
                <a:srgbClr val="F37F5B"/>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37F5B"/>
              </a:solidFill>
            </a:endParaRPr>
          </a:p>
        </p:txBody>
      </p:sp>
      <p:sp>
        <p:nvSpPr>
          <p:cNvPr id="7" name="Slide Number Placeholder 6"/>
          <p:cNvSpPr>
            <a:spLocks noGrp="1"/>
          </p:cNvSpPr>
          <p:nvPr>
            <p:ph type="sldNum" sz="quarter" idx="12"/>
          </p:nvPr>
        </p:nvSpPr>
        <p:spPr/>
        <p:txBody>
          <a:bodyPr/>
          <a:lstStyle>
            <a:lvl1pPr>
              <a:defRPr/>
            </a:lvl1pPr>
          </a:lstStyle>
          <a:p>
            <a:fld id="{21F50F29-A737-4BAE-A855-04198D444CF3}" type="slidenum">
              <a:rPr lang="en-US" smtClean="0">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12862591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F74F2D2-2909-4A28-8EEA-ED22257C5154}" type="datetimeFigureOut">
              <a:rPr lang="en-US" smtClean="0">
                <a:solidFill>
                  <a:srgbClr val="F37F5B"/>
                </a:solidFill>
              </a:rPr>
              <a:pPr/>
              <a:t>12/13/2013</a:t>
            </a:fld>
            <a:endParaRPr lang="en-US" dirty="0">
              <a:solidFill>
                <a:srgbClr val="F37F5B"/>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37F5B"/>
              </a:solidFill>
            </a:endParaRPr>
          </a:p>
        </p:txBody>
      </p:sp>
      <p:sp>
        <p:nvSpPr>
          <p:cNvPr id="9" name="Slide Number Placeholder 8"/>
          <p:cNvSpPr>
            <a:spLocks noGrp="1"/>
          </p:cNvSpPr>
          <p:nvPr>
            <p:ph type="sldNum" sz="quarter" idx="12"/>
          </p:nvPr>
        </p:nvSpPr>
        <p:spPr/>
        <p:txBody>
          <a:bodyPr/>
          <a:lstStyle>
            <a:lvl1pPr>
              <a:defRPr/>
            </a:lvl1pPr>
          </a:lstStyle>
          <a:p>
            <a:fld id="{21F50F29-A737-4BAE-A855-04198D444CF3}" type="slidenum">
              <a:rPr lang="en-US" smtClean="0">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38359704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F74F2D2-2909-4A28-8EEA-ED22257C5154}" type="datetimeFigureOut">
              <a:rPr lang="en-US" smtClean="0">
                <a:solidFill>
                  <a:srgbClr val="F37F5B"/>
                </a:solidFill>
              </a:rPr>
              <a:pPr/>
              <a:t>12/13/2013</a:t>
            </a:fld>
            <a:endParaRPr lang="en-US" dirty="0">
              <a:solidFill>
                <a:srgbClr val="F37F5B"/>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37F5B"/>
              </a:solidFill>
            </a:endParaRPr>
          </a:p>
        </p:txBody>
      </p:sp>
      <p:sp>
        <p:nvSpPr>
          <p:cNvPr id="5" name="Slide Number Placeholder 4"/>
          <p:cNvSpPr>
            <a:spLocks noGrp="1"/>
          </p:cNvSpPr>
          <p:nvPr>
            <p:ph type="sldNum" sz="quarter" idx="12"/>
          </p:nvPr>
        </p:nvSpPr>
        <p:spPr/>
        <p:txBody>
          <a:bodyPr/>
          <a:lstStyle>
            <a:lvl1pPr>
              <a:defRPr/>
            </a:lvl1pPr>
          </a:lstStyle>
          <a:p>
            <a:fld id="{21F50F29-A737-4BAE-A855-04198D444CF3}" type="slidenum">
              <a:rPr lang="en-US" smtClean="0">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39994717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F74F2D2-2909-4A28-8EEA-ED22257C5154}" type="datetimeFigureOut">
              <a:rPr lang="en-US" smtClean="0">
                <a:solidFill>
                  <a:srgbClr val="F37F5B"/>
                </a:solidFill>
              </a:rPr>
              <a:pPr/>
              <a:t>12/13/2013</a:t>
            </a:fld>
            <a:endParaRPr lang="en-US" dirty="0">
              <a:solidFill>
                <a:srgbClr val="F37F5B"/>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37F5B"/>
              </a:solidFill>
            </a:endParaRPr>
          </a:p>
        </p:txBody>
      </p:sp>
      <p:sp>
        <p:nvSpPr>
          <p:cNvPr id="4" name="Slide Number Placeholder 3"/>
          <p:cNvSpPr>
            <a:spLocks noGrp="1"/>
          </p:cNvSpPr>
          <p:nvPr>
            <p:ph type="sldNum" sz="quarter" idx="12"/>
          </p:nvPr>
        </p:nvSpPr>
        <p:spPr/>
        <p:txBody>
          <a:bodyPr/>
          <a:lstStyle>
            <a:lvl1pPr>
              <a:defRPr/>
            </a:lvl1pPr>
          </a:lstStyle>
          <a:p>
            <a:fld id="{21F50F29-A737-4BAE-A855-04198D444CF3}" type="slidenum">
              <a:rPr lang="en-US" smtClean="0">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9350902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F74F2D2-2909-4A28-8EEA-ED22257C5154}" type="datetimeFigureOut">
              <a:rPr lang="en-US" smtClean="0">
                <a:solidFill>
                  <a:srgbClr val="F37F5B"/>
                </a:solidFill>
              </a:rPr>
              <a:pPr/>
              <a:t>12/13/2013</a:t>
            </a:fld>
            <a:endParaRPr lang="en-US" dirty="0">
              <a:solidFill>
                <a:srgbClr val="F37F5B"/>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37F5B"/>
              </a:solidFill>
            </a:endParaRPr>
          </a:p>
        </p:txBody>
      </p:sp>
      <p:sp>
        <p:nvSpPr>
          <p:cNvPr id="7" name="Slide Number Placeholder 6"/>
          <p:cNvSpPr>
            <a:spLocks noGrp="1"/>
          </p:cNvSpPr>
          <p:nvPr>
            <p:ph type="sldNum" sz="quarter" idx="12"/>
          </p:nvPr>
        </p:nvSpPr>
        <p:spPr/>
        <p:txBody>
          <a:bodyPr/>
          <a:lstStyle>
            <a:lvl1pPr>
              <a:defRPr/>
            </a:lvl1pPr>
          </a:lstStyle>
          <a:p>
            <a:fld id="{21F50F29-A737-4BAE-A855-04198D444CF3}" type="slidenum">
              <a:rPr lang="en-US" smtClean="0">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38929960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37F5B"/>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37F5B"/>
              </a:solidFill>
            </a:endParaRPr>
          </a:p>
        </p:txBody>
      </p:sp>
      <p:sp>
        <p:nvSpPr>
          <p:cNvPr id="6" name="Slide Number Placeholder 5"/>
          <p:cNvSpPr>
            <a:spLocks noGrp="1"/>
          </p:cNvSpPr>
          <p:nvPr>
            <p:ph type="sldNum" sz="quarter" idx="12"/>
          </p:nvPr>
        </p:nvSpPr>
        <p:spPr/>
        <p:txBody>
          <a:bodyPr/>
          <a:lstStyle>
            <a:lvl1pPr>
              <a:defRPr/>
            </a:lvl1pPr>
          </a:lstStyle>
          <a:p>
            <a:fld id="{7E09E4FB-33C9-441C-986E-89962C2DC85C}" type="slidenum">
              <a:rPr lang="en-US">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1792991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F74F2D2-2909-4A28-8EEA-ED22257C5154}" type="datetimeFigureOut">
              <a:rPr lang="en-US" smtClean="0">
                <a:solidFill>
                  <a:srgbClr val="F37F5B"/>
                </a:solidFill>
              </a:rPr>
              <a:pPr/>
              <a:t>12/13/2013</a:t>
            </a:fld>
            <a:endParaRPr lang="en-US" dirty="0">
              <a:solidFill>
                <a:srgbClr val="F37F5B"/>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37F5B"/>
              </a:solidFill>
            </a:endParaRPr>
          </a:p>
        </p:txBody>
      </p:sp>
      <p:sp>
        <p:nvSpPr>
          <p:cNvPr id="7" name="Slide Number Placeholder 6"/>
          <p:cNvSpPr>
            <a:spLocks noGrp="1"/>
          </p:cNvSpPr>
          <p:nvPr>
            <p:ph type="sldNum" sz="quarter" idx="12"/>
          </p:nvPr>
        </p:nvSpPr>
        <p:spPr/>
        <p:txBody>
          <a:bodyPr/>
          <a:lstStyle>
            <a:lvl1pPr>
              <a:defRPr/>
            </a:lvl1pPr>
          </a:lstStyle>
          <a:p>
            <a:fld id="{21F50F29-A737-4BAE-A855-04198D444CF3}" type="slidenum">
              <a:rPr lang="en-US" smtClean="0">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18608249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74F2D2-2909-4A28-8EEA-ED22257C5154}" type="datetimeFigureOut">
              <a:rPr lang="en-US" smtClean="0">
                <a:solidFill>
                  <a:srgbClr val="F37F5B"/>
                </a:solidFill>
              </a:rPr>
              <a:pPr/>
              <a:t>12/13/2013</a:t>
            </a:fld>
            <a:endParaRPr lang="en-US" dirty="0">
              <a:solidFill>
                <a:srgbClr val="F37F5B"/>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37F5B"/>
              </a:solidFill>
            </a:endParaRPr>
          </a:p>
        </p:txBody>
      </p:sp>
      <p:sp>
        <p:nvSpPr>
          <p:cNvPr id="6" name="Slide Number Placeholder 5"/>
          <p:cNvSpPr>
            <a:spLocks noGrp="1"/>
          </p:cNvSpPr>
          <p:nvPr>
            <p:ph type="sldNum" sz="quarter" idx="12"/>
          </p:nvPr>
        </p:nvSpPr>
        <p:spPr/>
        <p:txBody>
          <a:bodyPr/>
          <a:lstStyle>
            <a:lvl1pPr>
              <a:defRPr/>
            </a:lvl1pPr>
          </a:lstStyle>
          <a:p>
            <a:fld id="{21F50F29-A737-4BAE-A855-04198D444CF3}" type="slidenum">
              <a:rPr lang="en-US" smtClean="0">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25096347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8763"/>
            <a:ext cx="2095500" cy="5913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58763"/>
            <a:ext cx="6134100" cy="5913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74F2D2-2909-4A28-8EEA-ED22257C5154}" type="datetimeFigureOut">
              <a:rPr lang="en-US" smtClean="0">
                <a:solidFill>
                  <a:srgbClr val="F37F5B"/>
                </a:solidFill>
              </a:rPr>
              <a:pPr/>
              <a:t>12/13/2013</a:t>
            </a:fld>
            <a:endParaRPr lang="en-US" dirty="0">
              <a:solidFill>
                <a:srgbClr val="F37F5B"/>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37F5B"/>
              </a:solidFill>
            </a:endParaRPr>
          </a:p>
        </p:txBody>
      </p:sp>
      <p:sp>
        <p:nvSpPr>
          <p:cNvPr id="6" name="Slide Number Placeholder 5"/>
          <p:cNvSpPr>
            <a:spLocks noGrp="1"/>
          </p:cNvSpPr>
          <p:nvPr>
            <p:ph type="sldNum" sz="quarter" idx="12"/>
          </p:nvPr>
        </p:nvSpPr>
        <p:spPr/>
        <p:txBody>
          <a:bodyPr/>
          <a:lstStyle>
            <a:lvl1pPr>
              <a:defRPr/>
            </a:lvl1pPr>
          </a:lstStyle>
          <a:p>
            <a:fld id="{21F50F29-A737-4BAE-A855-04198D444CF3}" type="slidenum">
              <a:rPr lang="en-US" smtClean="0">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3521548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37F5B"/>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37F5B"/>
              </a:solidFill>
            </a:endParaRPr>
          </a:p>
        </p:txBody>
      </p:sp>
      <p:sp>
        <p:nvSpPr>
          <p:cNvPr id="6" name="Slide Number Placeholder 5"/>
          <p:cNvSpPr>
            <a:spLocks noGrp="1"/>
          </p:cNvSpPr>
          <p:nvPr>
            <p:ph type="sldNum" sz="quarter" idx="12"/>
          </p:nvPr>
        </p:nvSpPr>
        <p:spPr/>
        <p:txBody>
          <a:bodyPr/>
          <a:lstStyle>
            <a:lvl1pPr>
              <a:defRPr/>
            </a:lvl1pPr>
          </a:lstStyle>
          <a:p>
            <a:fld id="{C2A64162-C3A0-4CA3-A73E-CA900AFDA8B4}" type="slidenum">
              <a:rPr lang="en-US">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246210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37F5B"/>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37F5B"/>
              </a:solidFill>
            </a:endParaRPr>
          </a:p>
        </p:txBody>
      </p:sp>
      <p:sp>
        <p:nvSpPr>
          <p:cNvPr id="7" name="Slide Number Placeholder 6"/>
          <p:cNvSpPr>
            <a:spLocks noGrp="1"/>
          </p:cNvSpPr>
          <p:nvPr>
            <p:ph type="sldNum" sz="quarter" idx="12"/>
          </p:nvPr>
        </p:nvSpPr>
        <p:spPr/>
        <p:txBody>
          <a:bodyPr/>
          <a:lstStyle>
            <a:lvl1pPr>
              <a:defRPr/>
            </a:lvl1pPr>
          </a:lstStyle>
          <a:p>
            <a:fld id="{08E8AC77-06FA-4CDA-A91A-BF465B4417DD}" type="slidenum">
              <a:rPr lang="en-US">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9796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F37F5B"/>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37F5B"/>
              </a:solidFill>
            </a:endParaRPr>
          </a:p>
        </p:txBody>
      </p:sp>
      <p:sp>
        <p:nvSpPr>
          <p:cNvPr id="9" name="Slide Number Placeholder 8"/>
          <p:cNvSpPr>
            <a:spLocks noGrp="1"/>
          </p:cNvSpPr>
          <p:nvPr>
            <p:ph type="sldNum" sz="quarter" idx="12"/>
          </p:nvPr>
        </p:nvSpPr>
        <p:spPr/>
        <p:txBody>
          <a:bodyPr/>
          <a:lstStyle>
            <a:lvl1pPr>
              <a:defRPr/>
            </a:lvl1pPr>
          </a:lstStyle>
          <a:p>
            <a:fld id="{9572494D-FBE9-47F0-BF94-DF8664D85FA1}" type="slidenum">
              <a:rPr lang="en-US">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241965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37F5B"/>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37F5B"/>
              </a:solidFill>
            </a:endParaRPr>
          </a:p>
        </p:txBody>
      </p:sp>
      <p:sp>
        <p:nvSpPr>
          <p:cNvPr id="5" name="Slide Number Placeholder 4"/>
          <p:cNvSpPr>
            <a:spLocks noGrp="1"/>
          </p:cNvSpPr>
          <p:nvPr>
            <p:ph type="sldNum" sz="quarter" idx="12"/>
          </p:nvPr>
        </p:nvSpPr>
        <p:spPr/>
        <p:txBody>
          <a:bodyPr/>
          <a:lstStyle>
            <a:lvl1pPr>
              <a:defRPr/>
            </a:lvl1pPr>
          </a:lstStyle>
          <a:p>
            <a:fld id="{AE1448BA-217D-43C4-A2FF-21B6244903A1}" type="slidenum">
              <a:rPr lang="en-US">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105867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37F5B"/>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37F5B"/>
              </a:solidFill>
            </a:endParaRPr>
          </a:p>
        </p:txBody>
      </p:sp>
      <p:sp>
        <p:nvSpPr>
          <p:cNvPr id="4" name="Slide Number Placeholder 3"/>
          <p:cNvSpPr>
            <a:spLocks noGrp="1"/>
          </p:cNvSpPr>
          <p:nvPr>
            <p:ph type="sldNum" sz="quarter" idx="12"/>
          </p:nvPr>
        </p:nvSpPr>
        <p:spPr/>
        <p:txBody>
          <a:bodyPr/>
          <a:lstStyle>
            <a:lvl1pPr>
              <a:defRPr/>
            </a:lvl1pPr>
          </a:lstStyle>
          <a:p>
            <a:fld id="{62A66EB5-5305-4666-8200-DBE99488FD49}" type="slidenum">
              <a:rPr lang="en-US">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257115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37F5B"/>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37F5B"/>
              </a:solidFill>
            </a:endParaRPr>
          </a:p>
        </p:txBody>
      </p:sp>
      <p:sp>
        <p:nvSpPr>
          <p:cNvPr id="7" name="Slide Number Placeholder 6"/>
          <p:cNvSpPr>
            <a:spLocks noGrp="1"/>
          </p:cNvSpPr>
          <p:nvPr>
            <p:ph type="sldNum" sz="quarter" idx="12"/>
          </p:nvPr>
        </p:nvSpPr>
        <p:spPr/>
        <p:txBody>
          <a:bodyPr/>
          <a:lstStyle>
            <a:lvl1pPr>
              <a:defRPr/>
            </a:lvl1pPr>
          </a:lstStyle>
          <a:p>
            <a:fld id="{A43481B8-8B5A-4BEF-80FF-3BB9526BEBA8}" type="slidenum">
              <a:rPr lang="en-US">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103283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37F5B"/>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37F5B"/>
              </a:solidFill>
            </a:endParaRPr>
          </a:p>
        </p:txBody>
      </p:sp>
      <p:sp>
        <p:nvSpPr>
          <p:cNvPr id="7" name="Slide Number Placeholder 6"/>
          <p:cNvSpPr>
            <a:spLocks noGrp="1"/>
          </p:cNvSpPr>
          <p:nvPr>
            <p:ph type="sldNum" sz="quarter" idx="12"/>
          </p:nvPr>
        </p:nvSpPr>
        <p:spPr/>
        <p:txBody>
          <a:bodyPr/>
          <a:lstStyle>
            <a:lvl1pPr>
              <a:defRPr/>
            </a:lvl1pPr>
          </a:lstStyle>
          <a:p>
            <a:fld id="{64AE6AB3-6C78-4A1A-9C7F-B80FB6E0E884}" type="slidenum">
              <a:rPr lang="en-US">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95234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58763"/>
            <a:ext cx="838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676400"/>
            <a:ext cx="8382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194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pPr>
            <a:endParaRPr lang="en-US" dirty="0">
              <a:solidFill>
                <a:srgbClr val="F37F5B"/>
              </a:solidFill>
            </a:endParaRPr>
          </a:p>
        </p:txBody>
      </p:sp>
      <p:sp>
        <p:nvSpPr>
          <p:cNvPr id="1029" name="Rectangle 5"/>
          <p:cNvSpPr>
            <a:spLocks noGrp="1" noChangeArrowheads="1"/>
          </p:cNvSpPr>
          <p:nvPr>
            <p:ph type="ftr" sz="quarter" idx="3"/>
          </p:nvPr>
        </p:nvSpPr>
        <p:spPr bwMode="auto">
          <a:xfrm>
            <a:off x="4343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pPr>
            <a:endParaRPr lang="en-US" dirty="0">
              <a:solidFill>
                <a:srgbClr val="F37F5B"/>
              </a:solidFill>
            </a:endParaRPr>
          </a:p>
        </p:txBody>
      </p:sp>
      <p:sp>
        <p:nvSpPr>
          <p:cNvPr id="1030" name="Rectangle 6"/>
          <p:cNvSpPr>
            <a:spLocks noGrp="1" noChangeArrowheads="1"/>
          </p:cNvSpPr>
          <p:nvPr>
            <p:ph type="sldNum" sz="quarter" idx="4"/>
          </p:nvPr>
        </p:nvSpPr>
        <p:spPr bwMode="auto">
          <a:xfrm>
            <a:off x="7467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pPr>
            <a:fld id="{5646CBAF-C5EC-4B1E-B2E6-36AACC27B98E}" type="slidenum">
              <a:rPr lang="en-US">
                <a:solidFill>
                  <a:srgbClr val="F37F5B"/>
                </a:solidFill>
              </a:rPr>
              <a:pPr fontAlgn="base">
                <a:spcBef>
                  <a:spcPct val="0"/>
                </a:spcBef>
                <a:spcAft>
                  <a:spcPct val="0"/>
                </a:spcAft>
              </a:pPr>
              <a:t>‹#›</a:t>
            </a:fld>
            <a:endParaRPr lang="en-US" dirty="0">
              <a:solidFill>
                <a:srgbClr val="F37F5B"/>
              </a:solidFill>
            </a:endParaRPr>
          </a:p>
        </p:txBody>
      </p:sp>
    </p:spTree>
    <p:extLst>
      <p:ext uri="{BB962C8B-B14F-4D97-AF65-F5344CB8AC3E}">
        <p14:creationId xmlns:p14="http://schemas.microsoft.com/office/powerpoint/2010/main" val="2824147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58763"/>
            <a:ext cx="838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676400"/>
            <a:ext cx="8382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194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fld id="{CF74F2D2-2909-4A28-8EEA-ED22257C5154}" type="datetimeFigureOut">
              <a:rPr lang="en-US" smtClean="0">
                <a:solidFill>
                  <a:srgbClr val="F37F5B"/>
                </a:solidFill>
              </a:rPr>
              <a:pPr/>
              <a:t>12/13/2013</a:t>
            </a:fld>
            <a:endParaRPr lang="en-US" dirty="0">
              <a:solidFill>
                <a:srgbClr val="F37F5B"/>
              </a:solidFill>
            </a:endParaRPr>
          </a:p>
        </p:txBody>
      </p:sp>
      <p:sp>
        <p:nvSpPr>
          <p:cNvPr id="1029" name="Rectangle 5"/>
          <p:cNvSpPr>
            <a:spLocks noGrp="1" noChangeArrowheads="1"/>
          </p:cNvSpPr>
          <p:nvPr>
            <p:ph type="ftr" sz="quarter" idx="3"/>
          </p:nvPr>
        </p:nvSpPr>
        <p:spPr bwMode="auto">
          <a:xfrm>
            <a:off x="4343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dirty="0">
              <a:solidFill>
                <a:srgbClr val="F37F5B"/>
              </a:solidFill>
            </a:endParaRPr>
          </a:p>
        </p:txBody>
      </p:sp>
      <p:sp>
        <p:nvSpPr>
          <p:cNvPr id="1030" name="Rectangle 6"/>
          <p:cNvSpPr>
            <a:spLocks noGrp="1" noChangeArrowheads="1"/>
          </p:cNvSpPr>
          <p:nvPr>
            <p:ph type="sldNum" sz="quarter" idx="4"/>
          </p:nvPr>
        </p:nvSpPr>
        <p:spPr bwMode="auto">
          <a:xfrm>
            <a:off x="7467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21F50F29-A737-4BAE-A855-04198D444CF3}" type="slidenum">
              <a:rPr lang="en-US" smtClean="0">
                <a:solidFill>
                  <a:srgbClr val="F37F5B"/>
                </a:solidFill>
              </a:rPr>
              <a:pPr/>
              <a:t>‹#›</a:t>
            </a:fld>
            <a:endParaRPr lang="en-US" dirty="0">
              <a:solidFill>
                <a:srgbClr val="F37F5B"/>
              </a:solidFill>
            </a:endParaRPr>
          </a:p>
        </p:txBody>
      </p:sp>
    </p:spTree>
    <p:extLst>
      <p:ext uri="{BB962C8B-B14F-4D97-AF65-F5344CB8AC3E}">
        <p14:creationId xmlns:p14="http://schemas.microsoft.com/office/powerpoint/2010/main" val="1199816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jpg"/><Relationship Id="rId2" Type="http://schemas.openxmlformats.org/officeDocument/2006/relationships/hyperlink" Target="https://www.tulsapolice.org/" TargetMode="External"/><Relationship Id="rId1" Type="http://schemas.openxmlformats.org/officeDocument/2006/relationships/slideLayout" Target="../slideLayouts/slideLayout13.xml"/><Relationship Id="rId6" Type="http://schemas.openxmlformats.org/officeDocument/2006/relationships/hyperlink" Target="http://www.dhs.gov/active-shooter-preparedness" TargetMode="External"/><Relationship Id="rId5" Type="http://schemas.openxmlformats.org/officeDocument/2006/relationships/image" Target="../media/image18.png"/><Relationship Id="rId4" Type="http://schemas.openxmlformats.org/officeDocument/2006/relationships/hyperlink" Target="http://www.ok.gov/homelan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meo.com/81601451"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8288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124200"/>
            <a:ext cx="5486400" cy="31456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Title 1"/>
          <p:cNvSpPr>
            <a:spLocks noGrp="1"/>
          </p:cNvSpPr>
          <p:nvPr>
            <p:ph type="ctrTitle"/>
          </p:nvPr>
        </p:nvSpPr>
        <p:spPr>
          <a:xfrm>
            <a:off x="5938" y="1828800"/>
            <a:ext cx="9144000" cy="1431925"/>
          </a:xfrm>
        </p:spPr>
        <p:txBody>
          <a:bodyPr/>
          <a:lstStyle/>
          <a:p>
            <a:pPr algn="ctr"/>
            <a:r>
              <a:rPr lang="en-US" dirty="0" smtClean="0">
                <a:solidFill>
                  <a:srgbClr val="FFFFFF"/>
                </a:solidFill>
              </a:rPr>
              <a:t>Active Intruder</a:t>
            </a:r>
            <a:endParaRPr lang="en-US" dirty="0">
              <a:solidFill>
                <a:srgbClr val="FFFFFF"/>
              </a:solidFill>
            </a:endParaRPr>
          </a:p>
        </p:txBody>
      </p:sp>
    </p:spTree>
    <p:extLst>
      <p:ext uri="{BB962C8B-B14F-4D97-AF65-F5344CB8AC3E}">
        <p14:creationId xmlns:p14="http://schemas.microsoft.com/office/powerpoint/2010/main" val="53166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Stages</a:t>
            </a:r>
            <a:endParaRPr lang="en-US" sz="2400" dirty="0">
              <a:solidFill>
                <a:srgbClr val="FFFFFF"/>
              </a:solidFill>
            </a:endParaRPr>
          </a:p>
        </p:txBody>
      </p:sp>
      <p:sp>
        <p:nvSpPr>
          <p:cNvPr id="3" name="Content Placeholder 2"/>
          <p:cNvSpPr>
            <a:spLocks noGrp="1"/>
          </p:cNvSpPr>
          <p:nvPr>
            <p:ph idx="1"/>
          </p:nvPr>
        </p:nvSpPr>
        <p:spPr/>
        <p:txBody>
          <a:bodyPr/>
          <a:lstStyle/>
          <a:p>
            <a:r>
              <a:rPr lang="en-US" dirty="0">
                <a:solidFill>
                  <a:srgbClr val="FFFFFF"/>
                </a:solidFill>
              </a:rPr>
              <a:t>5 stages of an active shooter</a:t>
            </a:r>
          </a:p>
          <a:p>
            <a:pPr lvl="1"/>
            <a:r>
              <a:rPr lang="en-US" dirty="0" smtClean="0">
                <a:solidFill>
                  <a:srgbClr val="FFFFFF"/>
                </a:solidFill>
              </a:rPr>
              <a:t>Fantasy</a:t>
            </a:r>
          </a:p>
          <a:p>
            <a:pPr lvl="1"/>
            <a:r>
              <a:rPr lang="en-US" dirty="0" smtClean="0">
                <a:solidFill>
                  <a:srgbClr val="FFFFFF"/>
                </a:solidFill>
              </a:rPr>
              <a:t>Planning</a:t>
            </a:r>
          </a:p>
          <a:p>
            <a:pPr lvl="1"/>
            <a:r>
              <a:rPr lang="en-US" dirty="0" smtClean="0">
                <a:solidFill>
                  <a:srgbClr val="FFFFFF"/>
                </a:solidFill>
              </a:rPr>
              <a:t>Preparation</a:t>
            </a:r>
          </a:p>
          <a:p>
            <a:pPr lvl="1"/>
            <a:r>
              <a:rPr lang="en-US" dirty="0" smtClean="0">
                <a:solidFill>
                  <a:srgbClr val="FFFFFF"/>
                </a:solidFill>
              </a:rPr>
              <a:t>Approach</a:t>
            </a:r>
          </a:p>
          <a:p>
            <a:pPr lvl="1"/>
            <a:r>
              <a:rPr lang="en-US" dirty="0" smtClean="0">
                <a:solidFill>
                  <a:srgbClr val="FFFFFF"/>
                </a:solidFill>
              </a:rPr>
              <a:t>Implementation</a:t>
            </a:r>
            <a:endParaRPr lang="en-US" dirty="0">
              <a:solidFill>
                <a:srgbClr val="FFFFFF"/>
              </a:solidFill>
            </a:endParaRPr>
          </a:p>
        </p:txBody>
      </p:sp>
    </p:spTree>
    <p:extLst>
      <p:ext uri="{BB962C8B-B14F-4D97-AF65-F5344CB8AC3E}">
        <p14:creationId xmlns:p14="http://schemas.microsoft.com/office/powerpoint/2010/main" val="543000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General Shooting Statistics</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9%   Church or Military </a:t>
            </a:r>
            <a:r>
              <a:rPr lang="en-US" sz="2800" dirty="0">
                <a:solidFill>
                  <a:srgbClr val="FFFFFF"/>
                </a:solidFill>
              </a:rPr>
              <a:t>B</a:t>
            </a:r>
            <a:r>
              <a:rPr lang="en-US" sz="2800" dirty="0" smtClean="0">
                <a:solidFill>
                  <a:srgbClr val="FFFFFF"/>
                </a:solidFill>
              </a:rPr>
              <a:t>ase</a:t>
            </a:r>
          </a:p>
          <a:p>
            <a:endParaRPr lang="en-US" sz="1400" dirty="0" smtClean="0">
              <a:solidFill>
                <a:srgbClr val="FFFFFF"/>
              </a:solidFill>
            </a:endParaRPr>
          </a:p>
          <a:p>
            <a:r>
              <a:rPr lang="en-US" sz="2800" dirty="0" smtClean="0">
                <a:solidFill>
                  <a:srgbClr val="FFFFFF"/>
                </a:solidFill>
              </a:rPr>
              <a:t>17% </a:t>
            </a:r>
            <a:r>
              <a:rPr lang="en-US" sz="2800" dirty="0">
                <a:solidFill>
                  <a:srgbClr val="FFFFFF"/>
                </a:solidFill>
              </a:rPr>
              <a:t>O</a:t>
            </a:r>
            <a:r>
              <a:rPr lang="en-US" sz="2800" dirty="0" smtClean="0">
                <a:solidFill>
                  <a:srgbClr val="FFFFFF"/>
                </a:solidFill>
              </a:rPr>
              <a:t>utside</a:t>
            </a:r>
          </a:p>
          <a:p>
            <a:endParaRPr lang="en-US" sz="1400" dirty="0" smtClean="0">
              <a:solidFill>
                <a:srgbClr val="FFFFFF"/>
              </a:solidFill>
            </a:endParaRPr>
          </a:p>
          <a:p>
            <a:r>
              <a:rPr lang="en-US" sz="2800" dirty="0" smtClean="0">
                <a:solidFill>
                  <a:srgbClr val="FFFFFF"/>
                </a:solidFill>
              </a:rPr>
              <a:t>36% Schools</a:t>
            </a:r>
          </a:p>
          <a:p>
            <a:endParaRPr lang="en-US" sz="1400" dirty="0" smtClean="0">
              <a:solidFill>
                <a:srgbClr val="FFFFFF"/>
              </a:solidFill>
            </a:endParaRPr>
          </a:p>
          <a:p>
            <a:r>
              <a:rPr lang="en-US" sz="2800" dirty="0" smtClean="0">
                <a:solidFill>
                  <a:srgbClr val="FFFFFF"/>
                </a:solidFill>
              </a:rPr>
              <a:t>38% Businesses</a:t>
            </a:r>
          </a:p>
        </p:txBody>
      </p:sp>
    </p:spTree>
    <p:extLst>
      <p:ext uri="{BB962C8B-B14F-4D97-AF65-F5344CB8AC3E}">
        <p14:creationId xmlns:p14="http://schemas.microsoft.com/office/powerpoint/2010/main" val="1829954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Hospital </a:t>
            </a:r>
            <a:r>
              <a:rPr lang="en-US" dirty="0" smtClean="0">
                <a:solidFill>
                  <a:srgbClr val="FFFFFF"/>
                </a:solidFill>
              </a:rPr>
              <a:t>Statistics</a:t>
            </a:r>
            <a:endParaRPr lang="en-US" dirty="0">
              <a:solidFill>
                <a:srgbClr val="FFFFFF"/>
              </a:solidFill>
            </a:endParaRPr>
          </a:p>
        </p:txBody>
      </p:sp>
      <p:sp>
        <p:nvSpPr>
          <p:cNvPr id="3" name="Content Placeholder 2"/>
          <p:cNvSpPr>
            <a:spLocks noGrp="1"/>
          </p:cNvSpPr>
          <p:nvPr>
            <p:ph idx="1"/>
          </p:nvPr>
        </p:nvSpPr>
        <p:spPr/>
        <p:txBody>
          <a:bodyPr/>
          <a:lstStyle/>
          <a:p>
            <a:pPr lvl="0"/>
            <a:r>
              <a:rPr lang="en-US" sz="2400" dirty="0" smtClean="0">
                <a:solidFill>
                  <a:srgbClr val="FFFFFF"/>
                </a:solidFill>
              </a:rPr>
              <a:t>2000- </a:t>
            </a:r>
            <a:r>
              <a:rPr lang="en-US" sz="2400" dirty="0">
                <a:solidFill>
                  <a:srgbClr val="FFFFFF"/>
                </a:solidFill>
              </a:rPr>
              <a:t>2011 </a:t>
            </a:r>
            <a:r>
              <a:rPr lang="en-US" sz="2400" dirty="0" smtClean="0">
                <a:solidFill>
                  <a:srgbClr val="FFFFFF"/>
                </a:solidFill>
              </a:rPr>
              <a:t>Hospital Shootings</a:t>
            </a:r>
            <a:endParaRPr lang="en-US" sz="2400" dirty="0">
              <a:solidFill>
                <a:srgbClr val="FFFFFF"/>
              </a:solidFill>
            </a:endParaRPr>
          </a:p>
          <a:p>
            <a:pPr lvl="1"/>
            <a:r>
              <a:rPr lang="en-US" sz="1400" dirty="0">
                <a:solidFill>
                  <a:srgbClr val="FFFFFF"/>
                </a:solidFill>
              </a:rPr>
              <a:t>59% </a:t>
            </a:r>
            <a:r>
              <a:rPr lang="en-US" sz="1400" dirty="0" smtClean="0">
                <a:solidFill>
                  <a:srgbClr val="FFFFFF"/>
                </a:solidFill>
              </a:rPr>
              <a:t>in the Hospital</a:t>
            </a:r>
            <a:endParaRPr lang="en-US" sz="1400" dirty="0">
              <a:solidFill>
                <a:srgbClr val="FFFFFF"/>
              </a:solidFill>
            </a:endParaRPr>
          </a:p>
          <a:p>
            <a:pPr lvl="1"/>
            <a:r>
              <a:rPr lang="en-US" sz="1400" dirty="0">
                <a:solidFill>
                  <a:srgbClr val="FFFFFF"/>
                </a:solidFill>
              </a:rPr>
              <a:t>29% in the ED</a:t>
            </a:r>
          </a:p>
          <a:p>
            <a:pPr lvl="1"/>
            <a:r>
              <a:rPr lang="en-US" sz="1400" dirty="0">
                <a:solidFill>
                  <a:srgbClr val="FFFFFF"/>
                </a:solidFill>
              </a:rPr>
              <a:t>19% in </a:t>
            </a:r>
            <a:r>
              <a:rPr lang="en-US" sz="1400" dirty="0" smtClean="0">
                <a:solidFill>
                  <a:srgbClr val="FFFFFF"/>
                </a:solidFill>
              </a:rPr>
              <a:t>Patient </a:t>
            </a:r>
            <a:r>
              <a:rPr lang="en-US" sz="1400" dirty="0">
                <a:solidFill>
                  <a:srgbClr val="FFFFFF"/>
                </a:solidFill>
              </a:rPr>
              <a:t>R</a:t>
            </a:r>
            <a:r>
              <a:rPr lang="en-US" sz="1400" dirty="0" smtClean="0">
                <a:solidFill>
                  <a:srgbClr val="FFFFFF"/>
                </a:solidFill>
              </a:rPr>
              <a:t>ooms</a:t>
            </a:r>
            <a:endParaRPr lang="en-US" sz="1400" dirty="0">
              <a:solidFill>
                <a:srgbClr val="FFFFFF"/>
              </a:solidFill>
            </a:endParaRPr>
          </a:p>
          <a:p>
            <a:pPr lvl="1"/>
            <a:r>
              <a:rPr lang="en-US" sz="1400" dirty="0">
                <a:solidFill>
                  <a:srgbClr val="FFFFFF"/>
                </a:solidFill>
              </a:rPr>
              <a:t>11% </a:t>
            </a:r>
            <a:r>
              <a:rPr lang="en-US" sz="1400" dirty="0" smtClean="0">
                <a:solidFill>
                  <a:srgbClr val="FFFFFF"/>
                </a:solidFill>
              </a:rPr>
              <a:t>Other Areas</a:t>
            </a:r>
          </a:p>
          <a:p>
            <a:pPr marL="457200" lvl="1" indent="0">
              <a:buNone/>
            </a:pPr>
            <a:endParaRPr lang="en-US" sz="1400" dirty="0">
              <a:solidFill>
                <a:srgbClr val="FFFFFF"/>
              </a:solidFill>
            </a:endParaRPr>
          </a:p>
          <a:p>
            <a:pPr lvl="0"/>
            <a:r>
              <a:rPr lang="en-US" sz="2000" dirty="0">
                <a:solidFill>
                  <a:srgbClr val="FFFFFF"/>
                </a:solidFill>
              </a:rPr>
              <a:t>20% </a:t>
            </a:r>
            <a:r>
              <a:rPr lang="en-US" sz="2000" dirty="0" smtClean="0">
                <a:solidFill>
                  <a:srgbClr val="FFFFFF"/>
                </a:solidFill>
              </a:rPr>
              <a:t>Were Hospital Employee Targets </a:t>
            </a:r>
            <a:endParaRPr lang="en-US" sz="2000" dirty="0">
              <a:solidFill>
                <a:srgbClr val="FFFFFF"/>
              </a:solidFill>
            </a:endParaRPr>
          </a:p>
          <a:p>
            <a:pPr lvl="1"/>
            <a:r>
              <a:rPr lang="en-US" sz="1400" dirty="0">
                <a:solidFill>
                  <a:srgbClr val="FFFFFF"/>
                </a:solidFill>
              </a:rPr>
              <a:t>3% were Physicians</a:t>
            </a:r>
          </a:p>
          <a:p>
            <a:pPr lvl="1"/>
            <a:r>
              <a:rPr lang="en-US" sz="1400" dirty="0">
                <a:solidFill>
                  <a:srgbClr val="FFFFFF"/>
                </a:solidFill>
              </a:rPr>
              <a:t>5% were </a:t>
            </a:r>
            <a:r>
              <a:rPr lang="en-US" sz="1400" dirty="0" smtClean="0">
                <a:solidFill>
                  <a:srgbClr val="FFFFFF"/>
                </a:solidFill>
              </a:rPr>
              <a:t>Nurses</a:t>
            </a:r>
          </a:p>
          <a:p>
            <a:pPr lvl="1"/>
            <a:endParaRPr lang="en-US" sz="1400" dirty="0">
              <a:solidFill>
                <a:srgbClr val="FFFFFF"/>
              </a:solidFill>
            </a:endParaRPr>
          </a:p>
          <a:p>
            <a:pPr lvl="0"/>
            <a:r>
              <a:rPr lang="en-US" sz="2000" dirty="0" smtClean="0">
                <a:solidFill>
                  <a:srgbClr val="FFFFFF"/>
                </a:solidFill>
              </a:rPr>
              <a:t>Motives </a:t>
            </a:r>
            <a:r>
              <a:rPr lang="en-US" sz="2000" dirty="0">
                <a:solidFill>
                  <a:srgbClr val="FFFFFF"/>
                </a:solidFill>
              </a:rPr>
              <a:t>were</a:t>
            </a:r>
          </a:p>
          <a:p>
            <a:pPr lvl="1"/>
            <a:r>
              <a:rPr lang="en-US" sz="1400" dirty="0">
                <a:solidFill>
                  <a:srgbClr val="FFFFFF"/>
                </a:solidFill>
              </a:rPr>
              <a:t>Grudge</a:t>
            </a:r>
          </a:p>
          <a:p>
            <a:pPr lvl="1"/>
            <a:r>
              <a:rPr lang="en-US" sz="1400" dirty="0">
                <a:solidFill>
                  <a:srgbClr val="FFFFFF"/>
                </a:solidFill>
              </a:rPr>
              <a:t>Suicide</a:t>
            </a:r>
          </a:p>
          <a:p>
            <a:pPr lvl="1"/>
            <a:r>
              <a:rPr lang="en-US" sz="1400" dirty="0" smtClean="0">
                <a:solidFill>
                  <a:srgbClr val="FFFFFF"/>
                </a:solidFill>
              </a:rPr>
              <a:t>Euthanization</a:t>
            </a:r>
            <a:endParaRPr lang="en-US" sz="1400" dirty="0">
              <a:solidFill>
                <a:srgbClr val="FFFFFF"/>
              </a:solidFill>
            </a:endParaRPr>
          </a:p>
          <a:p>
            <a:pPr lvl="1"/>
            <a:r>
              <a:rPr lang="en-US" sz="1400" dirty="0">
                <a:solidFill>
                  <a:srgbClr val="FFFFFF"/>
                </a:solidFill>
              </a:rPr>
              <a:t>Prisoner escape</a:t>
            </a:r>
          </a:p>
          <a:p>
            <a:pPr lvl="0"/>
            <a:endParaRPr lang="en-US" sz="1400" dirty="0">
              <a:solidFill>
                <a:srgbClr val="FFFFFF"/>
              </a:solidFill>
            </a:endParaRPr>
          </a:p>
          <a:p>
            <a:endParaRPr lang="en-US" dirty="0"/>
          </a:p>
        </p:txBody>
      </p:sp>
    </p:spTree>
    <p:extLst>
      <p:ext uri="{BB962C8B-B14F-4D97-AF65-F5344CB8AC3E}">
        <p14:creationId xmlns:p14="http://schemas.microsoft.com/office/powerpoint/2010/main" val="3574284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How to Prepare</a:t>
            </a:r>
            <a:endParaRPr lang="en-US" dirty="0">
              <a:solidFill>
                <a:srgbClr val="FFFFFF"/>
              </a:solidFill>
            </a:endParaRPr>
          </a:p>
        </p:txBody>
      </p:sp>
      <p:sp>
        <p:nvSpPr>
          <p:cNvPr id="3" name="Content Placeholder 2"/>
          <p:cNvSpPr>
            <a:spLocks noGrp="1"/>
          </p:cNvSpPr>
          <p:nvPr>
            <p:ph idx="1"/>
          </p:nvPr>
        </p:nvSpPr>
        <p:spPr/>
        <p:txBody>
          <a:bodyPr/>
          <a:lstStyle/>
          <a:p>
            <a:r>
              <a:rPr lang="en-US" sz="2800" dirty="0" smtClean="0">
                <a:solidFill>
                  <a:srgbClr val="FFFFFF"/>
                </a:solidFill>
              </a:rPr>
              <a:t>Develop awareness </a:t>
            </a:r>
            <a:r>
              <a:rPr lang="en-US" sz="2800" dirty="0">
                <a:solidFill>
                  <a:srgbClr val="FFFFFF"/>
                </a:solidFill>
              </a:rPr>
              <a:t>of </a:t>
            </a:r>
            <a:r>
              <a:rPr lang="en-US" sz="2800" dirty="0" smtClean="0">
                <a:solidFill>
                  <a:srgbClr val="FFFFFF"/>
                </a:solidFill>
              </a:rPr>
              <a:t>surroundings </a:t>
            </a:r>
            <a:r>
              <a:rPr lang="en-US" sz="2800" dirty="0">
                <a:solidFill>
                  <a:srgbClr val="FFFFFF"/>
                </a:solidFill>
              </a:rPr>
              <a:t>so </a:t>
            </a:r>
            <a:r>
              <a:rPr lang="en-US" sz="2800" dirty="0" smtClean="0">
                <a:solidFill>
                  <a:srgbClr val="FFFFFF"/>
                </a:solidFill>
              </a:rPr>
              <a:t>you </a:t>
            </a:r>
            <a:r>
              <a:rPr lang="en-US" sz="2800" dirty="0">
                <a:solidFill>
                  <a:srgbClr val="FFFFFF"/>
                </a:solidFill>
              </a:rPr>
              <a:t>can quickly </a:t>
            </a:r>
            <a:r>
              <a:rPr lang="en-US" sz="2800" dirty="0" smtClean="0">
                <a:solidFill>
                  <a:srgbClr val="FFFFFF"/>
                </a:solidFill>
              </a:rPr>
              <a:t>assess and react to a situation.</a:t>
            </a:r>
          </a:p>
          <a:p>
            <a:endParaRPr lang="en-US" sz="1050" dirty="0">
              <a:solidFill>
                <a:srgbClr val="FFFFFF"/>
              </a:solidFill>
            </a:endParaRPr>
          </a:p>
          <a:p>
            <a:r>
              <a:rPr lang="en-US" sz="2800" dirty="0">
                <a:solidFill>
                  <a:srgbClr val="FFFFFF"/>
                </a:solidFill>
              </a:rPr>
              <a:t>Roll </a:t>
            </a:r>
            <a:r>
              <a:rPr lang="en-US" sz="2800" dirty="0" smtClean="0">
                <a:solidFill>
                  <a:srgbClr val="FFFFFF"/>
                </a:solidFill>
              </a:rPr>
              <a:t>play; Build </a:t>
            </a:r>
            <a:r>
              <a:rPr lang="en-US" sz="2800" dirty="0">
                <a:solidFill>
                  <a:srgbClr val="FFFFFF"/>
                </a:solidFill>
              </a:rPr>
              <a:t>mental markers</a:t>
            </a:r>
            <a:r>
              <a:rPr lang="en-US" sz="2800" dirty="0" smtClean="0">
                <a:solidFill>
                  <a:srgbClr val="FFFFFF"/>
                </a:solidFill>
              </a:rPr>
              <a:t>!</a:t>
            </a:r>
          </a:p>
          <a:p>
            <a:endParaRPr lang="en-US" sz="1050" dirty="0" smtClean="0">
              <a:solidFill>
                <a:srgbClr val="FFFFFF"/>
              </a:solidFill>
            </a:endParaRPr>
          </a:p>
          <a:p>
            <a:r>
              <a:rPr lang="en-US" sz="2800" dirty="0">
                <a:solidFill>
                  <a:srgbClr val="FFFFFF"/>
                </a:solidFill>
              </a:rPr>
              <a:t>R</a:t>
            </a:r>
            <a:r>
              <a:rPr lang="en-US" sz="2800" dirty="0" smtClean="0">
                <a:solidFill>
                  <a:srgbClr val="FFFFFF"/>
                </a:solidFill>
              </a:rPr>
              <a:t>ehearse </a:t>
            </a:r>
            <a:r>
              <a:rPr lang="en-US" sz="2800" dirty="0">
                <a:solidFill>
                  <a:srgbClr val="FFFFFF"/>
                </a:solidFill>
              </a:rPr>
              <a:t>and practice </a:t>
            </a:r>
            <a:r>
              <a:rPr lang="en-US" sz="2800" dirty="0" smtClean="0">
                <a:solidFill>
                  <a:srgbClr val="FFFFFF"/>
                </a:solidFill>
              </a:rPr>
              <a:t>plans.</a:t>
            </a:r>
          </a:p>
          <a:p>
            <a:endParaRPr lang="en-US" sz="1000" dirty="0">
              <a:solidFill>
                <a:srgbClr val="FFFFFF"/>
              </a:solidFill>
            </a:endParaRPr>
          </a:p>
          <a:p>
            <a:r>
              <a:rPr lang="en-US" sz="2800" dirty="0" smtClean="0">
                <a:solidFill>
                  <a:srgbClr val="FFFFFF"/>
                </a:solidFill>
              </a:rPr>
              <a:t>We </a:t>
            </a:r>
            <a:r>
              <a:rPr lang="en-US" sz="2800" dirty="0">
                <a:solidFill>
                  <a:srgbClr val="FFFFFF"/>
                </a:solidFill>
              </a:rPr>
              <a:t>need to </a:t>
            </a:r>
            <a:r>
              <a:rPr lang="en-US" sz="2800" dirty="0" smtClean="0">
                <a:solidFill>
                  <a:srgbClr val="FFFFFF"/>
                </a:solidFill>
              </a:rPr>
              <a:t>prepare ourselves, </a:t>
            </a:r>
            <a:r>
              <a:rPr lang="en-US" sz="2800" dirty="0">
                <a:solidFill>
                  <a:srgbClr val="FFFFFF"/>
                </a:solidFill>
              </a:rPr>
              <a:t>if “X” happens what am I going to do? </a:t>
            </a:r>
            <a:endParaRPr lang="en-US" sz="2800" dirty="0" smtClean="0">
              <a:solidFill>
                <a:srgbClr val="FFFFFF"/>
              </a:solidFill>
            </a:endParaRPr>
          </a:p>
        </p:txBody>
      </p:sp>
    </p:spTree>
    <p:extLst>
      <p:ext uri="{BB962C8B-B14F-4D97-AF65-F5344CB8AC3E}">
        <p14:creationId xmlns:p14="http://schemas.microsoft.com/office/powerpoint/2010/main" val="3230281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KISS</a:t>
            </a:r>
            <a:endParaRPr lang="en-US" dirty="0">
              <a:solidFill>
                <a:srgbClr val="FFFFFF"/>
              </a:solidFill>
            </a:endParaRPr>
          </a:p>
        </p:txBody>
      </p:sp>
      <p:sp>
        <p:nvSpPr>
          <p:cNvPr id="3" name="Content Placeholder 2"/>
          <p:cNvSpPr>
            <a:spLocks noGrp="1"/>
          </p:cNvSpPr>
          <p:nvPr>
            <p:ph idx="1"/>
          </p:nvPr>
        </p:nvSpPr>
        <p:spPr>
          <a:xfrm>
            <a:off x="870527" y="1598906"/>
            <a:ext cx="7086600" cy="4497094"/>
          </a:xfrm>
        </p:spPr>
        <p:txBody>
          <a:bodyPr>
            <a:normAutofit fontScale="40000" lnSpcReduction="20000"/>
          </a:bodyPr>
          <a:lstStyle/>
          <a:p>
            <a:r>
              <a:rPr lang="en-US" sz="10000" b="1" dirty="0" smtClean="0">
                <a:solidFill>
                  <a:srgbClr val="FFFFFF"/>
                </a:solidFill>
              </a:rPr>
              <a:t>K</a:t>
            </a:r>
            <a:r>
              <a:rPr lang="en-US" sz="6400" b="1" dirty="0" smtClean="0">
                <a:solidFill>
                  <a:srgbClr val="FFFFFF"/>
                </a:solidFill>
              </a:rPr>
              <a:t>  		</a:t>
            </a:r>
            <a:r>
              <a:rPr lang="en-US" sz="6000" dirty="0" smtClean="0">
                <a:solidFill>
                  <a:srgbClr val="FFFFFF"/>
                </a:solidFill>
              </a:rPr>
              <a:t>Keep calm:</a:t>
            </a:r>
          </a:p>
          <a:p>
            <a:pPr marL="457200" lvl="1" indent="0">
              <a:buNone/>
            </a:pPr>
            <a:r>
              <a:rPr lang="en-US" sz="5000" dirty="0">
                <a:solidFill>
                  <a:srgbClr val="FFFFFF"/>
                </a:solidFill>
              </a:rPr>
              <a:t>	</a:t>
            </a:r>
            <a:r>
              <a:rPr lang="en-US" sz="5000" dirty="0" smtClean="0">
                <a:solidFill>
                  <a:srgbClr val="FFFFFF"/>
                </a:solidFill>
              </a:rPr>
              <a:t>	Disasters happen quickly, have simple plans 		that are easy to follow</a:t>
            </a:r>
            <a:endParaRPr lang="en-US" dirty="0" smtClean="0">
              <a:solidFill>
                <a:srgbClr val="FFFFFF"/>
              </a:solidFill>
            </a:endParaRPr>
          </a:p>
          <a:p>
            <a:r>
              <a:rPr lang="en-US" sz="10000" b="1" dirty="0" smtClean="0">
                <a:solidFill>
                  <a:srgbClr val="FFFFFF"/>
                </a:solidFill>
              </a:rPr>
              <a:t> I</a:t>
            </a:r>
            <a:r>
              <a:rPr lang="en-US" sz="6400" b="1" dirty="0" smtClean="0">
                <a:solidFill>
                  <a:srgbClr val="FFFFFF"/>
                </a:solidFill>
              </a:rPr>
              <a:t>   		</a:t>
            </a:r>
            <a:r>
              <a:rPr lang="en-US" sz="6000" dirty="0" smtClean="0">
                <a:solidFill>
                  <a:srgbClr val="FFFFFF"/>
                </a:solidFill>
              </a:rPr>
              <a:t>Involve everyone; </a:t>
            </a:r>
          </a:p>
          <a:p>
            <a:pPr marL="457200" lvl="1" indent="0">
              <a:buNone/>
            </a:pPr>
            <a:r>
              <a:rPr lang="en-US" sz="5000" dirty="0" smtClean="0">
                <a:solidFill>
                  <a:srgbClr val="FFFFFF"/>
                </a:solidFill>
              </a:rPr>
              <a:t>		In the planning</a:t>
            </a:r>
            <a:r>
              <a:rPr lang="en-US" dirty="0" smtClean="0">
                <a:solidFill>
                  <a:srgbClr val="FFFFFF"/>
                </a:solidFill>
              </a:rPr>
              <a:t>; </a:t>
            </a:r>
          </a:p>
          <a:p>
            <a:r>
              <a:rPr lang="en-US" sz="12000" b="1" dirty="0" smtClean="0">
                <a:solidFill>
                  <a:srgbClr val="FFFFFF"/>
                </a:solidFill>
              </a:rPr>
              <a:t>S</a:t>
            </a:r>
            <a:r>
              <a:rPr lang="en-US" sz="7300" b="1" dirty="0" smtClean="0">
                <a:solidFill>
                  <a:srgbClr val="FFFFFF"/>
                </a:solidFill>
              </a:rPr>
              <a:t> 		</a:t>
            </a:r>
            <a:r>
              <a:rPr lang="en-US" sz="6000" dirty="0" smtClean="0">
                <a:solidFill>
                  <a:srgbClr val="FFFFFF"/>
                </a:solidFill>
              </a:rPr>
              <a:t>Stressful:</a:t>
            </a:r>
          </a:p>
          <a:p>
            <a:pPr marL="457200" lvl="1" indent="0">
              <a:buNone/>
            </a:pPr>
            <a:r>
              <a:rPr lang="en-US" sz="5000" dirty="0" smtClean="0">
                <a:solidFill>
                  <a:srgbClr val="FFFFFF"/>
                </a:solidFill>
              </a:rPr>
              <a:t>		Practice simulation and training</a:t>
            </a:r>
          </a:p>
          <a:p>
            <a:r>
              <a:rPr lang="en-US" sz="13500" b="1" dirty="0" smtClean="0">
                <a:solidFill>
                  <a:srgbClr val="FFFFFF"/>
                </a:solidFill>
              </a:rPr>
              <a:t>S</a:t>
            </a:r>
            <a:r>
              <a:rPr lang="en-US" sz="8400" b="1" dirty="0" smtClean="0">
                <a:solidFill>
                  <a:srgbClr val="FFFFFF"/>
                </a:solidFill>
              </a:rPr>
              <a:t> 	</a:t>
            </a:r>
            <a:r>
              <a:rPr lang="en-US" sz="6000" dirty="0" smtClean="0">
                <a:solidFill>
                  <a:srgbClr val="FFFFFF"/>
                </a:solidFill>
              </a:rPr>
              <a:t>Situations: </a:t>
            </a:r>
          </a:p>
          <a:p>
            <a:pPr marL="0" indent="0">
              <a:buNone/>
            </a:pPr>
            <a:r>
              <a:rPr lang="en-US" sz="5000" dirty="0">
                <a:solidFill>
                  <a:srgbClr val="FFFFFF"/>
                </a:solidFill>
              </a:rPr>
              <a:t>	</a:t>
            </a:r>
            <a:r>
              <a:rPr lang="en-US" sz="5000" dirty="0" smtClean="0">
                <a:solidFill>
                  <a:srgbClr val="FFFFFF"/>
                </a:solidFill>
              </a:rPr>
              <a:t>	Practice the basics </a:t>
            </a:r>
            <a:endParaRPr lang="en-US" sz="5000" dirty="0">
              <a:solidFill>
                <a:srgbClr val="FFFFFF"/>
              </a:solidFill>
            </a:endParaRPr>
          </a:p>
        </p:txBody>
      </p:sp>
    </p:spTree>
    <p:extLst>
      <p:ext uri="{BB962C8B-B14F-4D97-AF65-F5344CB8AC3E}">
        <p14:creationId xmlns:p14="http://schemas.microsoft.com/office/powerpoint/2010/main" val="980217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Stop the Killing</a:t>
            </a:r>
            <a:endParaRPr lang="en-US" dirty="0">
              <a:solidFill>
                <a:srgbClr val="FFFFFF"/>
              </a:solidFill>
            </a:endParaRPr>
          </a:p>
        </p:txBody>
      </p:sp>
      <p:sp>
        <p:nvSpPr>
          <p:cNvPr id="3" name="Content Placeholder 2"/>
          <p:cNvSpPr>
            <a:spLocks noGrp="1"/>
          </p:cNvSpPr>
          <p:nvPr>
            <p:ph idx="1"/>
          </p:nvPr>
        </p:nvSpPr>
        <p:spPr>
          <a:xfrm>
            <a:off x="76200" y="1905000"/>
            <a:ext cx="7543800" cy="4495800"/>
          </a:xfrm>
        </p:spPr>
        <p:txBody>
          <a:bodyPr/>
          <a:lstStyle/>
          <a:p>
            <a:pPr marL="1328738" indent="0" algn="ctr">
              <a:buNone/>
            </a:pPr>
            <a:r>
              <a:rPr lang="en-US" sz="2000" b="1" dirty="0" smtClean="0">
                <a:solidFill>
                  <a:srgbClr val="FFFFFF"/>
                </a:solidFill>
              </a:rPr>
              <a:t>Consider personal safety first.</a:t>
            </a:r>
          </a:p>
          <a:p>
            <a:pPr marL="1328738" indent="0" algn="ctr">
              <a:buNone/>
            </a:pPr>
            <a:endParaRPr lang="en-US" sz="2000" b="1" dirty="0" smtClean="0">
              <a:solidFill>
                <a:srgbClr val="FFFFFF"/>
              </a:solidFill>
            </a:endParaRPr>
          </a:p>
          <a:p>
            <a:pPr marL="1328738" indent="0" algn="ctr">
              <a:buNone/>
            </a:pPr>
            <a:r>
              <a:rPr lang="en-US" sz="2000" b="1" dirty="0" smtClean="0">
                <a:solidFill>
                  <a:srgbClr val="FFFFFF"/>
                </a:solidFill>
              </a:rPr>
              <a:t>Evacuate </a:t>
            </a:r>
            <a:r>
              <a:rPr lang="en-US" sz="2000" b="1" dirty="0">
                <a:solidFill>
                  <a:srgbClr val="FFFFFF"/>
                </a:solidFill>
              </a:rPr>
              <a:t>to safer </a:t>
            </a:r>
            <a:r>
              <a:rPr lang="en-US" sz="2000" b="1" dirty="0" smtClean="0">
                <a:solidFill>
                  <a:srgbClr val="FFFFFF"/>
                </a:solidFill>
              </a:rPr>
              <a:t>environment.</a:t>
            </a:r>
          </a:p>
          <a:p>
            <a:pPr marL="1328738" indent="0" algn="ctr">
              <a:buNone/>
            </a:pPr>
            <a:endParaRPr lang="en-US" sz="2000" b="1" dirty="0" smtClean="0">
              <a:solidFill>
                <a:srgbClr val="FFFFFF"/>
              </a:solidFill>
            </a:endParaRPr>
          </a:p>
          <a:p>
            <a:pPr marL="1328738" indent="0" algn="ctr">
              <a:buNone/>
            </a:pPr>
            <a:r>
              <a:rPr lang="en-US" sz="2000" b="1" dirty="0" smtClean="0">
                <a:solidFill>
                  <a:srgbClr val="FFFFFF"/>
                </a:solidFill>
              </a:rPr>
              <a:t>Call for help 911</a:t>
            </a:r>
          </a:p>
          <a:p>
            <a:pPr marL="1328738" indent="0" algn="ctr">
              <a:buNone/>
            </a:pPr>
            <a:endParaRPr lang="en-US" sz="2000" b="1" dirty="0">
              <a:solidFill>
                <a:srgbClr val="FFFFFF"/>
              </a:solidFill>
            </a:endParaRPr>
          </a:p>
          <a:p>
            <a:pPr marL="1328738" indent="0" algn="ctr">
              <a:buNone/>
            </a:pPr>
            <a:r>
              <a:rPr lang="en-US" sz="2000" b="1" dirty="0" smtClean="0">
                <a:solidFill>
                  <a:srgbClr val="FFFFFF"/>
                </a:solidFill>
              </a:rPr>
              <a:t>Administer first aide to injured if safe.</a:t>
            </a:r>
          </a:p>
          <a:p>
            <a:pPr marL="1328738" indent="0" algn="ctr">
              <a:buNone/>
            </a:pPr>
            <a:endParaRPr lang="en-US" sz="2000" b="1" dirty="0" smtClean="0">
              <a:solidFill>
                <a:srgbClr val="FFFFFF"/>
              </a:solidFill>
            </a:endParaRPr>
          </a:p>
          <a:p>
            <a:pPr marL="1328738" indent="0" algn="ctr">
              <a:buNone/>
            </a:pPr>
            <a:r>
              <a:rPr lang="en-US" sz="2000" b="1" dirty="0" smtClean="0">
                <a:solidFill>
                  <a:srgbClr val="FFFFFF"/>
                </a:solidFill>
              </a:rPr>
              <a:t>Triage high risk to low risk patient</a:t>
            </a:r>
            <a:r>
              <a:rPr lang="en-US" sz="2000" dirty="0" smtClean="0">
                <a:solidFill>
                  <a:srgbClr val="FFFFFF"/>
                </a:solidFill>
              </a:rPr>
              <a:t>s.</a:t>
            </a:r>
            <a:endParaRPr lang="en-US" sz="2000" dirty="0">
              <a:solidFill>
                <a:srgbClr val="FFFFFF"/>
              </a:solidFill>
            </a:endParaRPr>
          </a:p>
        </p:txBody>
      </p:sp>
    </p:spTree>
    <p:extLst>
      <p:ext uri="{BB962C8B-B14F-4D97-AF65-F5344CB8AC3E}">
        <p14:creationId xmlns:p14="http://schemas.microsoft.com/office/powerpoint/2010/main" val="494710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TSSH Policy</a:t>
            </a:r>
            <a:endParaRPr lang="en-US" dirty="0">
              <a:solidFill>
                <a:srgbClr val="FFFFFF"/>
              </a:solidFill>
            </a:endParaRPr>
          </a:p>
        </p:txBody>
      </p:sp>
      <p:sp>
        <p:nvSpPr>
          <p:cNvPr id="3" name="Content Placeholder 2"/>
          <p:cNvSpPr>
            <a:spLocks noGrp="1"/>
          </p:cNvSpPr>
          <p:nvPr>
            <p:ph idx="1"/>
          </p:nvPr>
        </p:nvSpPr>
        <p:spPr/>
        <p:txBody>
          <a:bodyPr>
            <a:normAutofit/>
          </a:bodyPr>
          <a:lstStyle/>
          <a:p>
            <a:pPr indent="0">
              <a:buNone/>
            </a:pPr>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8" y="3344863"/>
            <a:ext cx="7780337"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bwMode="auto">
          <a:xfrm rot="16200000">
            <a:off x="2459189" y="817410"/>
            <a:ext cx="1447800" cy="2860977"/>
          </a:xfrm>
          <a:prstGeom prst="downArrow">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rgbClr val="F37F5B"/>
              </a:solidFill>
            </a:endParaRPr>
          </a:p>
        </p:txBody>
      </p:sp>
      <p:sp>
        <p:nvSpPr>
          <p:cNvPr id="4" name="TextBox 3"/>
          <p:cNvSpPr txBox="1"/>
          <p:nvPr/>
        </p:nvSpPr>
        <p:spPr>
          <a:xfrm>
            <a:off x="1788728" y="1836434"/>
            <a:ext cx="2362202" cy="830997"/>
          </a:xfrm>
          <a:prstGeom prst="rect">
            <a:avLst/>
          </a:prstGeom>
          <a:noFill/>
        </p:spPr>
        <p:txBody>
          <a:bodyPr wrap="square" rtlCol="0">
            <a:spAutoFit/>
          </a:bodyPr>
          <a:lstStyle/>
          <a:p>
            <a:pPr algn="ctr"/>
            <a:r>
              <a:rPr lang="en-US" sz="1600" dirty="0">
                <a:solidFill>
                  <a:srgbClr val="2D2015"/>
                </a:solidFill>
              </a:rPr>
              <a:t>Locate </a:t>
            </a:r>
            <a:endParaRPr lang="en-US" sz="1600" dirty="0" smtClean="0">
              <a:solidFill>
                <a:srgbClr val="2D2015"/>
              </a:solidFill>
            </a:endParaRPr>
          </a:p>
          <a:p>
            <a:pPr algn="ctr"/>
            <a:r>
              <a:rPr lang="en-US" sz="1600" dirty="0" smtClean="0">
                <a:solidFill>
                  <a:srgbClr val="2D2015"/>
                </a:solidFill>
              </a:rPr>
              <a:t>TSSH </a:t>
            </a:r>
            <a:r>
              <a:rPr lang="en-US" sz="1600" dirty="0" err="1" smtClean="0">
                <a:solidFill>
                  <a:srgbClr val="2D2015"/>
                </a:solidFill>
              </a:rPr>
              <a:t>Trakker</a:t>
            </a:r>
            <a:r>
              <a:rPr lang="en-US" sz="1600" dirty="0" smtClean="0">
                <a:solidFill>
                  <a:srgbClr val="2D2015"/>
                </a:solidFill>
              </a:rPr>
              <a:t> Login  Desktop </a:t>
            </a:r>
            <a:endParaRPr lang="en-US" sz="1600" dirty="0">
              <a:solidFill>
                <a:srgbClr val="2D2015"/>
              </a:solidFill>
            </a:endParaRPr>
          </a:p>
        </p:txBody>
      </p:sp>
      <p:sp>
        <p:nvSpPr>
          <p:cNvPr id="10" name="Down Arrow 9"/>
          <p:cNvSpPr/>
          <p:nvPr/>
        </p:nvSpPr>
        <p:spPr bwMode="auto">
          <a:xfrm rot="5400000">
            <a:off x="5783597" y="3293913"/>
            <a:ext cx="1199780" cy="2860977"/>
          </a:xfrm>
          <a:prstGeom prst="downArrow">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rgbClr val="F37F5B"/>
              </a:solidFill>
            </a:endParaRPr>
          </a:p>
        </p:txBody>
      </p:sp>
      <p:sp>
        <p:nvSpPr>
          <p:cNvPr id="11" name="TextBox 10"/>
          <p:cNvSpPr txBox="1"/>
          <p:nvPr/>
        </p:nvSpPr>
        <p:spPr>
          <a:xfrm>
            <a:off x="5433961" y="4432013"/>
            <a:ext cx="2362202" cy="584775"/>
          </a:xfrm>
          <a:prstGeom prst="rect">
            <a:avLst/>
          </a:prstGeom>
          <a:noFill/>
        </p:spPr>
        <p:txBody>
          <a:bodyPr wrap="square" rtlCol="0">
            <a:spAutoFit/>
          </a:bodyPr>
          <a:lstStyle/>
          <a:p>
            <a:pPr algn="ctr"/>
            <a:r>
              <a:rPr lang="en-US" sz="1600" dirty="0" smtClean="0">
                <a:solidFill>
                  <a:srgbClr val="2D2015"/>
                </a:solidFill>
              </a:rPr>
              <a:t>Login and locate </a:t>
            </a:r>
            <a:r>
              <a:rPr lang="en-US" sz="1600" dirty="0">
                <a:solidFill>
                  <a:srgbClr val="2D2015"/>
                </a:solidFill>
              </a:rPr>
              <a:t>Active </a:t>
            </a:r>
            <a:r>
              <a:rPr lang="en-US" sz="1600">
                <a:solidFill>
                  <a:srgbClr val="2D2015"/>
                </a:solidFill>
              </a:rPr>
              <a:t>Intruder </a:t>
            </a:r>
            <a:r>
              <a:rPr lang="en-US" sz="1600" smtClean="0">
                <a:solidFill>
                  <a:srgbClr val="2D2015"/>
                </a:solidFill>
              </a:rPr>
              <a:t>Policy. </a:t>
            </a:r>
            <a:endParaRPr lang="en-US" sz="1600" dirty="0">
              <a:solidFill>
                <a:srgbClr val="2D2015"/>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81533"/>
            <a:ext cx="1509662" cy="1171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28" y="3296316"/>
            <a:ext cx="3826350" cy="3028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816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TSSH Personal Safety</a:t>
            </a:r>
            <a:endParaRPr lang="en-US" dirty="0">
              <a:solidFill>
                <a:srgbClr val="FFFFFF"/>
              </a:solidFill>
            </a:endParaRPr>
          </a:p>
        </p:txBody>
      </p:sp>
      <p:sp>
        <p:nvSpPr>
          <p:cNvPr id="3" name="Content Placeholder 2"/>
          <p:cNvSpPr>
            <a:spLocks noGrp="1"/>
          </p:cNvSpPr>
          <p:nvPr>
            <p:ph idx="1"/>
          </p:nvPr>
        </p:nvSpPr>
        <p:spPr/>
        <p:txBody>
          <a:bodyPr>
            <a:normAutofit/>
          </a:bodyPr>
          <a:lstStyle/>
          <a:p>
            <a:r>
              <a:rPr lang="en-US" sz="2000" dirty="0" smtClean="0">
                <a:solidFill>
                  <a:srgbClr val="FFFFFF"/>
                </a:solidFill>
              </a:rPr>
              <a:t>Get Out/ RUN</a:t>
            </a:r>
          </a:p>
          <a:p>
            <a:pPr lvl="1"/>
            <a:r>
              <a:rPr lang="en-US" sz="1800" dirty="0" smtClean="0">
                <a:solidFill>
                  <a:srgbClr val="FFFFFF"/>
                </a:solidFill>
              </a:rPr>
              <a:t>Leave the area if possible</a:t>
            </a:r>
          </a:p>
          <a:p>
            <a:pPr marL="0" indent="0">
              <a:buNone/>
            </a:pPr>
            <a:endParaRPr lang="en-US" sz="1400" dirty="0" smtClean="0">
              <a:solidFill>
                <a:srgbClr val="FFFFFF"/>
              </a:solidFill>
            </a:endParaRPr>
          </a:p>
          <a:p>
            <a:r>
              <a:rPr lang="en-US" sz="2000" dirty="0" smtClean="0">
                <a:solidFill>
                  <a:srgbClr val="FFFFFF"/>
                </a:solidFill>
              </a:rPr>
              <a:t>Hide Out / HIDE</a:t>
            </a:r>
          </a:p>
          <a:p>
            <a:pPr lvl="1"/>
            <a:r>
              <a:rPr lang="en-US" sz="1800" dirty="0" smtClean="0">
                <a:solidFill>
                  <a:srgbClr val="FFFFFF"/>
                </a:solidFill>
              </a:rPr>
              <a:t>Locate a room to hide, lock or barricade the door.</a:t>
            </a:r>
          </a:p>
          <a:p>
            <a:pPr lvl="1"/>
            <a:r>
              <a:rPr lang="en-US" sz="1800" dirty="0" smtClean="0">
                <a:solidFill>
                  <a:srgbClr val="FFFFFF"/>
                </a:solidFill>
              </a:rPr>
              <a:t>Remain quiet!</a:t>
            </a:r>
          </a:p>
          <a:p>
            <a:pPr lvl="1"/>
            <a:r>
              <a:rPr lang="en-US" sz="1800" dirty="0" smtClean="0">
                <a:solidFill>
                  <a:srgbClr val="FFFFFF"/>
                </a:solidFill>
              </a:rPr>
              <a:t>While waiting be making a take out plan and gather possible defensive weapons.</a:t>
            </a:r>
          </a:p>
          <a:p>
            <a:pPr marL="457200" lvl="1" indent="0">
              <a:buNone/>
            </a:pPr>
            <a:endParaRPr lang="en-US" sz="1400" dirty="0" smtClean="0">
              <a:solidFill>
                <a:srgbClr val="FFFFFF"/>
              </a:solidFill>
            </a:endParaRPr>
          </a:p>
          <a:p>
            <a:r>
              <a:rPr lang="en-US" sz="2000" dirty="0" smtClean="0">
                <a:solidFill>
                  <a:srgbClr val="FFFFFF"/>
                </a:solidFill>
              </a:rPr>
              <a:t>Take Out/ FIGHT</a:t>
            </a:r>
          </a:p>
          <a:p>
            <a:pPr marL="514350" lvl="1" indent="0">
              <a:buNone/>
            </a:pPr>
            <a:r>
              <a:rPr lang="en-US" sz="1800" dirty="0" smtClean="0">
                <a:solidFill>
                  <a:srgbClr val="FFFFFF"/>
                </a:solidFill>
              </a:rPr>
              <a:t>Have a plan!</a:t>
            </a:r>
          </a:p>
          <a:p>
            <a:pPr marL="514350" lvl="1" indent="0">
              <a:buNone/>
            </a:pPr>
            <a:r>
              <a:rPr lang="en-US" sz="1800" dirty="0" smtClean="0">
                <a:solidFill>
                  <a:srgbClr val="FFFFFF"/>
                </a:solidFill>
              </a:rPr>
              <a:t>Be committed to that take out plan.</a:t>
            </a:r>
            <a:endParaRPr lang="en-US" sz="1800" dirty="0">
              <a:solidFill>
                <a:srgbClr val="FFFFFF"/>
              </a:solidFill>
            </a:endParaRPr>
          </a:p>
        </p:txBody>
      </p:sp>
    </p:spTree>
    <p:extLst>
      <p:ext uri="{BB962C8B-B14F-4D97-AF65-F5344CB8AC3E}">
        <p14:creationId xmlns:p14="http://schemas.microsoft.com/office/powerpoint/2010/main" val="1751276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Police Priority</a:t>
            </a:r>
            <a:endParaRPr lang="en-US" dirty="0">
              <a:solidFill>
                <a:srgbClr val="FFFFFF"/>
              </a:solidFill>
            </a:endParaRPr>
          </a:p>
        </p:txBody>
      </p:sp>
      <p:sp>
        <p:nvSpPr>
          <p:cNvPr id="3" name="Content Placeholder 2"/>
          <p:cNvSpPr>
            <a:spLocks noGrp="1"/>
          </p:cNvSpPr>
          <p:nvPr>
            <p:ph idx="1"/>
          </p:nvPr>
        </p:nvSpPr>
        <p:spPr/>
        <p:txBody>
          <a:bodyPr/>
          <a:lstStyle/>
          <a:p>
            <a:pPr indent="1588"/>
            <a:r>
              <a:rPr lang="en-US" sz="2800" dirty="0" smtClean="0">
                <a:solidFill>
                  <a:srgbClr val="FFFFFF"/>
                </a:solidFill>
              </a:rPr>
              <a:t>	The priority </a:t>
            </a:r>
            <a:r>
              <a:rPr lang="en-US" sz="2800" dirty="0">
                <a:solidFill>
                  <a:srgbClr val="FFFFFF"/>
                </a:solidFill>
              </a:rPr>
              <a:t>is to apprehend the threat to </a:t>
            </a:r>
            <a:r>
              <a:rPr lang="en-US" sz="2800" dirty="0" smtClean="0">
                <a:solidFill>
                  <a:srgbClr val="FFFFFF"/>
                </a:solidFill>
              </a:rPr>
              <a:t>	make the area </a:t>
            </a:r>
            <a:r>
              <a:rPr lang="en-US" sz="2800" dirty="0">
                <a:solidFill>
                  <a:srgbClr val="FFFFFF"/>
                </a:solidFill>
              </a:rPr>
              <a:t>safe for the hostage and </a:t>
            </a:r>
            <a:r>
              <a:rPr lang="en-US" sz="2800" dirty="0" smtClean="0">
                <a:solidFill>
                  <a:srgbClr val="FFFFFF"/>
                </a:solidFill>
              </a:rPr>
              <a:t>	innocent bystanders</a:t>
            </a:r>
            <a:r>
              <a:rPr lang="en-US" sz="2800" dirty="0">
                <a:solidFill>
                  <a:srgbClr val="FFFFFF"/>
                </a:solidFill>
              </a:rPr>
              <a:t>. </a:t>
            </a:r>
            <a:endParaRPr lang="en-US" sz="2800" dirty="0" smtClean="0">
              <a:solidFill>
                <a:srgbClr val="FFFFFF"/>
              </a:solidFill>
            </a:endParaRPr>
          </a:p>
          <a:p>
            <a:endParaRPr lang="en-US" sz="2800" dirty="0">
              <a:solidFill>
                <a:srgbClr val="FFFFFF"/>
              </a:solidFill>
            </a:endParaRPr>
          </a:p>
          <a:p>
            <a:pPr indent="227013"/>
            <a:r>
              <a:rPr lang="en-US" sz="2800" dirty="0" smtClean="0">
                <a:solidFill>
                  <a:srgbClr val="FFFFFF"/>
                </a:solidFill>
              </a:rPr>
              <a:t>	The </a:t>
            </a:r>
            <a:r>
              <a:rPr lang="en-US" sz="2800" dirty="0">
                <a:solidFill>
                  <a:srgbClr val="FFFFFF"/>
                </a:solidFill>
              </a:rPr>
              <a:t>police will not help the </a:t>
            </a:r>
            <a:r>
              <a:rPr lang="en-US" sz="2800" dirty="0" smtClean="0">
                <a:solidFill>
                  <a:srgbClr val="FFFFFF"/>
                </a:solidFill>
              </a:rPr>
              <a:t>injured </a:t>
            </a:r>
            <a:r>
              <a:rPr lang="en-US" sz="2800" dirty="0">
                <a:solidFill>
                  <a:srgbClr val="FFFFFF"/>
                </a:solidFill>
              </a:rPr>
              <a:t>until the </a:t>
            </a:r>
            <a:r>
              <a:rPr lang="en-US" sz="2800" dirty="0" smtClean="0">
                <a:solidFill>
                  <a:srgbClr val="FFFFFF"/>
                </a:solidFill>
              </a:rPr>
              <a:t>	threat </a:t>
            </a:r>
            <a:r>
              <a:rPr lang="en-US" sz="2800" dirty="0">
                <a:solidFill>
                  <a:srgbClr val="FFFFFF"/>
                </a:solidFill>
              </a:rPr>
              <a:t>is </a:t>
            </a:r>
            <a:r>
              <a:rPr lang="en-US" sz="2800" dirty="0" smtClean="0">
                <a:solidFill>
                  <a:srgbClr val="FFFFFF"/>
                </a:solidFill>
              </a:rPr>
              <a:t>eliminated.</a:t>
            </a:r>
          </a:p>
          <a:p>
            <a:endParaRPr lang="en-US" dirty="0">
              <a:solidFill>
                <a:srgbClr val="FFFFFF"/>
              </a:solidFill>
            </a:endParaRPr>
          </a:p>
        </p:txBody>
      </p:sp>
    </p:spTree>
    <p:extLst>
      <p:ext uri="{BB962C8B-B14F-4D97-AF65-F5344CB8AC3E}">
        <p14:creationId xmlns:p14="http://schemas.microsoft.com/office/powerpoint/2010/main" val="4216892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066800"/>
          </a:xfrm>
        </p:spPr>
        <p:txBody>
          <a:bodyPr>
            <a:noAutofit/>
          </a:bodyPr>
          <a:lstStyle/>
          <a:p>
            <a:r>
              <a:rPr lang="en-US" sz="2400" dirty="0" smtClean="0">
                <a:solidFill>
                  <a:srgbClr val="FFFFFF"/>
                </a:solidFill>
              </a:rPr>
              <a:t/>
            </a:r>
            <a:br>
              <a:rPr lang="en-US" sz="2400" dirty="0" smtClean="0">
                <a:solidFill>
                  <a:srgbClr val="FFFFFF"/>
                </a:solidFill>
              </a:rPr>
            </a:br>
            <a:r>
              <a:rPr lang="en-US" dirty="0" smtClean="0">
                <a:solidFill>
                  <a:srgbClr val="FFFFFF"/>
                </a:solidFill>
              </a:rPr>
              <a:t>Police Expectations</a:t>
            </a:r>
            <a:endParaRPr lang="en-US" b="1" dirty="0">
              <a:solidFill>
                <a:srgbClr val="FFFFFF"/>
              </a:solidFill>
            </a:endParaRPr>
          </a:p>
        </p:txBody>
      </p:sp>
      <p:sp>
        <p:nvSpPr>
          <p:cNvPr id="3" name="Content Placeholder 2"/>
          <p:cNvSpPr>
            <a:spLocks noGrp="1"/>
          </p:cNvSpPr>
          <p:nvPr>
            <p:ph idx="1"/>
          </p:nvPr>
        </p:nvSpPr>
        <p:spPr/>
        <p:txBody>
          <a:bodyPr/>
          <a:lstStyle/>
          <a:p>
            <a:r>
              <a:rPr lang="en-US" sz="2000" b="1" dirty="0" smtClean="0">
                <a:solidFill>
                  <a:srgbClr val="FFFFFF"/>
                </a:solidFill>
              </a:rPr>
              <a:t>Do’s</a:t>
            </a:r>
          </a:p>
          <a:p>
            <a:pPr lvl="1"/>
            <a:r>
              <a:rPr lang="en-US" sz="1800" dirty="0" smtClean="0">
                <a:solidFill>
                  <a:srgbClr val="FFFFFF"/>
                </a:solidFill>
              </a:rPr>
              <a:t>Be quiet and compliant</a:t>
            </a:r>
          </a:p>
          <a:p>
            <a:pPr lvl="1"/>
            <a:r>
              <a:rPr lang="en-US" sz="1800" dirty="0" smtClean="0">
                <a:solidFill>
                  <a:srgbClr val="FFFFFF"/>
                </a:solidFill>
              </a:rPr>
              <a:t>Realize that they don’t know who is a threat</a:t>
            </a:r>
          </a:p>
          <a:p>
            <a:pPr lvl="1"/>
            <a:r>
              <a:rPr lang="en-US" sz="1800" dirty="0">
                <a:solidFill>
                  <a:srgbClr val="FFFFFF"/>
                </a:solidFill>
              </a:rPr>
              <a:t>K</a:t>
            </a:r>
            <a:r>
              <a:rPr lang="en-US" sz="1800" dirty="0" smtClean="0">
                <a:solidFill>
                  <a:srgbClr val="FFFFFF"/>
                </a:solidFill>
              </a:rPr>
              <a:t>eep </a:t>
            </a:r>
            <a:r>
              <a:rPr lang="en-US" sz="1800" dirty="0">
                <a:solidFill>
                  <a:srgbClr val="FFFFFF"/>
                </a:solidFill>
              </a:rPr>
              <a:t>hands visible and </a:t>
            </a:r>
            <a:r>
              <a:rPr lang="en-US" sz="1800" dirty="0" smtClean="0">
                <a:solidFill>
                  <a:srgbClr val="FFFFFF"/>
                </a:solidFill>
              </a:rPr>
              <a:t>open with fingers spread</a:t>
            </a:r>
          </a:p>
          <a:p>
            <a:pPr lvl="1"/>
            <a:r>
              <a:rPr lang="en-US" sz="1800" dirty="0" smtClean="0">
                <a:solidFill>
                  <a:srgbClr val="FFFFFF"/>
                </a:solidFill>
              </a:rPr>
              <a:t>Tell the officer where you last saw the intruder</a:t>
            </a:r>
          </a:p>
          <a:p>
            <a:pPr marL="457200" lvl="1" indent="0">
              <a:buNone/>
            </a:pPr>
            <a:endParaRPr lang="en-US" sz="1800" dirty="0">
              <a:solidFill>
                <a:srgbClr val="FFFFFF"/>
              </a:solidFill>
            </a:endParaRPr>
          </a:p>
          <a:p>
            <a:r>
              <a:rPr lang="en-US" sz="2000" b="1" dirty="0" smtClean="0">
                <a:solidFill>
                  <a:srgbClr val="FFFFFF"/>
                </a:solidFill>
              </a:rPr>
              <a:t>Don’t</a:t>
            </a:r>
          </a:p>
          <a:p>
            <a:pPr lvl="1"/>
            <a:r>
              <a:rPr lang="en-US" sz="1800" dirty="0" smtClean="0">
                <a:solidFill>
                  <a:srgbClr val="FFFFFF"/>
                </a:solidFill>
              </a:rPr>
              <a:t>Grab the police officer</a:t>
            </a:r>
          </a:p>
          <a:p>
            <a:pPr lvl="1"/>
            <a:r>
              <a:rPr lang="en-US" sz="1800" dirty="0" smtClean="0">
                <a:solidFill>
                  <a:srgbClr val="FFFFFF"/>
                </a:solidFill>
              </a:rPr>
              <a:t>Hide your hands</a:t>
            </a:r>
          </a:p>
          <a:p>
            <a:pPr lvl="1"/>
            <a:r>
              <a:rPr lang="en-US" sz="1800" dirty="0" smtClean="0">
                <a:solidFill>
                  <a:srgbClr val="FFFFFF"/>
                </a:solidFill>
              </a:rPr>
              <a:t>Scream or yell</a:t>
            </a:r>
            <a:endParaRPr lang="en-US" sz="1800" dirty="0">
              <a:solidFill>
                <a:srgbClr val="FFFFFF"/>
              </a:solidFill>
            </a:endParaRPr>
          </a:p>
        </p:txBody>
      </p:sp>
    </p:spTree>
    <p:extLst>
      <p:ext uri="{BB962C8B-B14F-4D97-AF65-F5344CB8AC3E}">
        <p14:creationId xmlns:p14="http://schemas.microsoft.com/office/powerpoint/2010/main" val="2275370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Instructions</a:t>
            </a:r>
            <a:endParaRPr lang="en-US" dirty="0">
              <a:solidFill>
                <a:srgbClr val="FFFFFF"/>
              </a:solidFill>
            </a:endParaRPr>
          </a:p>
        </p:txBody>
      </p:sp>
      <p:sp>
        <p:nvSpPr>
          <p:cNvPr id="3" name="Content Placeholder 2"/>
          <p:cNvSpPr>
            <a:spLocks noGrp="1"/>
          </p:cNvSpPr>
          <p:nvPr>
            <p:ph idx="1"/>
          </p:nvPr>
        </p:nvSpPr>
        <p:spPr/>
        <p:txBody>
          <a:bodyPr/>
          <a:lstStyle/>
          <a:p>
            <a:r>
              <a:rPr lang="en-US" sz="2800" dirty="0" smtClean="0">
                <a:solidFill>
                  <a:srgbClr val="FFFFFF"/>
                </a:solidFill>
              </a:rPr>
              <a:t>For the video to play click the          icon for Active Shooter multi-media video.</a:t>
            </a:r>
          </a:p>
          <a:p>
            <a:r>
              <a:rPr lang="en-US" sz="2800" dirty="0" smtClean="0">
                <a:solidFill>
                  <a:srgbClr val="FFFFFF"/>
                </a:solidFill>
              </a:rPr>
              <a:t>Click the        button upper right corner of the video player to close when finished viewing.</a:t>
            </a:r>
          </a:p>
          <a:p>
            <a:r>
              <a:rPr lang="en-US" sz="2800" dirty="0" smtClean="0">
                <a:solidFill>
                  <a:srgbClr val="FFFFFF"/>
                </a:solidFill>
              </a:rPr>
              <a:t>Complete your quiz with a minimum 80%. </a:t>
            </a:r>
            <a:endParaRPr lang="en-US" sz="2800" dirty="0">
              <a:solidFill>
                <a:srgbClr val="FFFFFF"/>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5122805"/>
            <a:ext cx="1371600" cy="10885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Down Arrow 5"/>
          <p:cNvSpPr/>
          <p:nvPr/>
        </p:nvSpPr>
        <p:spPr bwMode="auto">
          <a:xfrm rot="16200000">
            <a:off x="849606" y="5284922"/>
            <a:ext cx="990601" cy="951040"/>
          </a:xfrm>
          <a:prstGeom prst="downArrow">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rgbClr val="F37F5B"/>
              </a:solidFill>
            </a:endParaRPr>
          </a:p>
        </p:txBody>
      </p:sp>
      <p:pic>
        <p:nvPicPr>
          <p:cNvPr id="675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229766"/>
            <a:ext cx="918384" cy="102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241794"/>
            <a:ext cx="884530" cy="8361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1542" y="1599706"/>
            <a:ext cx="672083" cy="5333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9667" y="2634805"/>
            <a:ext cx="442265" cy="4180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878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TSSH Facility Safety</a:t>
            </a:r>
            <a:endParaRPr lang="en-US" dirty="0">
              <a:solidFill>
                <a:srgbClr val="FFFFFF"/>
              </a:solidFill>
            </a:endParaRPr>
          </a:p>
        </p:txBody>
      </p:sp>
      <p:sp>
        <p:nvSpPr>
          <p:cNvPr id="3" name="Content Placeholder 2"/>
          <p:cNvSpPr>
            <a:spLocks noGrp="1"/>
          </p:cNvSpPr>
          <p:nvPr>
            <p:ph idx="1"/>
          </p:nvPr>
        </p:nvSpPr>
        <p:spPr/>
        <p:txBody>
          <a:bodyPr>
            <a:normAutofit/>
          </a:bodyPr>
          <a:lstStyle/>
          <a:p>
            <a:r>
              <a:rPr lang="en-US" sz="1800" dirty="0" smtClean="0">
                <a:solidFill>
                  <a:srgbClr val="FFFFFF"/>
                </a:solidFill>
              </a:rPr>
              <a:t>Initiate hospital incident command center.</a:t>
            </a:r>
          </a:p>
          <a:p>
            <a:r>
              <a:rPr lang="en-US" sz="1800" dirty="0" smtClean="0">
                <a:solidFill>
                  <a:srgbClr val="FFFFFF"/>
                </a:solidFill>
              </a:rPr>
              <a:t>Make sure all entrances are manned allowing police access and information.</a:t>
            </a:r>
          </a:p>
          <a:p>
            <a:r>
              <a:rPr lang="en-US" sz="1800" dirty="0" smtClean="0">
                <a:solidFill>
                  <a:srgbClr val="FFFFFF"/>
                </a:solidFill>
              </a:rPr>
              <a:t>Police will set up:</a:t>
            </a:r>
          </a:p>
          <a:p>
            <a:pPr lvl="1"/>
            <a:r>
              <a:rPr lang="en-US" sz="1800" dirty="0" smtClean="0">
                <a:solidFill>
                  <a:srgbClr val="FFFFFF"/>
                </a:solidFill>
              </a:rPr>
              <a:t>Police command center  </a:t>
            </a:r>
          </a:p>
          <a:p>
            <a:pPr lvl="1"/>
            <a:r>
              <a:rPr lang="en-US" sz="1800" dirty="0" smtClean="0">
                <a:solidFill>
                  <a:srgbClr val="FFFFFF"/>
                </a:solidFill>
              </a:rPr>
              <a:t>Media liaison</a:t>
            </a:r>
          </a:p>
          <a:p>
            <a:pPr lvl="1"/>
            <a:r>
              <a:rPr lang="en-US" sz="1800" dirty="0">
                <a:solidFill>
                  <a:srgbClr val="FFFFFF"/>
                </a:solidFill>
                <a:ea typeface="+mn-ea"/>
                <a:cs typeface="+mn-cs"/>
              </a:rPr>
              <a:t>Designation</a:t>
            </a:r>
            <a:r>
              <a:rPr lang="en-US" sz="1400" dirty="0" smtClean="0">
                <a:solidFill>
                  <a:srgbClr val="FFFFFF"/>
                </a:solidFill>
              </a:rPr>
              <a:t> </a:t>
            </a:r>
            <a:r>
              <a:rPr lang="en-US" sz="1800" dirty="0" smtClean="0">
                <a:solidFill>
                  <a:srgbClr val="FFFFFF"/>
                </a:solidFill>
              </a:rPr>
              <a:t>offsite media briefing center</a:t>
            </a:r>
          </a:p>
          <a:p>
            <a:pPr lvl="1"/>
            <a:r>
              <a:rPr lang="en-US" sz="1800" dirty="0" smtClean="0">
                <a:solidFill>
                  <a:srgbClr val="FFFFFF"/>
                </a:solidFill>
              </a:rPr>
              <a:t>Designation of triage area</a:t>
            </a:r>
          </a:p>
          <a:p>
            <a:pPr lvl="1"/>
            <a:r>
              <a:rPr lang="en-US" sz="1800" dirty="0" smtClean="0">
                <a:solidFill>
                  <a:srgbClr val="FFFFFF"/>
                </a:solidFill>
              </a:rPr>
              <a:t>Evacuate </a:t>
            </a:r>
            <a:r>
              <a:rPr lang="en-US" sz="1800" dirty="0">
                <a:solidFill>
                  <a:srgbClr val="FFFFFF"/>
                </a:solidFill>
              </a:rPr>
              <a:t>the </a:t>
            </a:r>
            <a:r>
              <a:rPr lang="en-US" sz="1800" dirty="0" smtClean="0">
                <a:solidFill>
                  <a:srgbClr val="FFFFFF"/>
                </a:solidFill>
              </a:rPr>
              <a:t>building</a:t>
            </a:r>
          </a:p>
          <a:p>
            <a:pPr lvl="1"/>
            <a:r>
              <a:rPr lang="en-US" sz="1800" dirty="0" smtClean="0">
                <a:solidFill>
                  <a:srgbClr val="FFFFFF"/>
                </a:solidFill>
              </a:rPr>
              <a:t>Designation of helicopter landing area</a:t>
            </a:r>
          </a:p>
          <a:p>
            <a:pPr lvl="1"/>
            <a:r>
              <a:rPr lang="en-US" sz="1800" dirty="0">
                <a:solidFill>
                  <a:srgbClr val="FFFFFF"/>
                </a:solidFill>
              </a:rPr>
              <a:t>Designation </a:t>
            </a:r>
            <a:r>
              <a:rPr lang="en-US" sz="1800" dirty="0" smtClean="0">
                <a:solidFill>
                  <a:srgbClr val="FFFFFF"/>
                </a:solidFill>
              </a:rPr>
              <a:t>of ambulance staging area</a:t>
            </a:r>
          </a:p>
          <a:p>
            <a:pPr lvl="1"/>
            <a:r>
              <a:rPr lang="en-US" sz="1800" dirty="0" smtClean="0">
                <a:solidFill>
                  <a:srgbClr val="FFFFFF"/>
                </a:solidFill>
              </a:rPr>
              <a:t>Designation of reunification area (family and patients)</a:t>
            </a:r>
          </a:p>
          <a:p>
            <a:endParaRPr lang="en-US" dirty="0"/>
          </a:p>
        </p:txBody>
      </p:sp>
    </p:spTree>
    <p:extLst>
      <p:ext uri="{BB962C8B-B14F-4D97-AF65-F5344CB8AC3E}">
        <p14:creationId xmlns:p14="http://schemas.microsoft.com/office/powerpoint/2010/main" val="3857955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Local, State, and Federal</a:t>
            </a:r>
            <a:br>
              <a:rPr lang="en-US" dirty="0" smtClean="0">
                <a:solidFill>
                  <a:srgbClr val="FFFFFF"/>
                </a:solidFill>
              </a:rPr>
            </a:br>
            <a:r>
              <a:rPr lang="en-US" dirty="0" smtClean="0">
                <a:solidFill>
                  <a:srgbClr val="FFFFFF"/>
                </a:solidFill>
              </a:rPr>
              <a:t>Resources</a:t>
            </a:r>
            <a:endParaRPr lang="en-US" dirty="0">
              <a:solidFill>
                <a:srgbClr val="FFFFFF"/>
              </a:solidFill>
            </a:endParaRPr>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2625436"/>
            <a:ext cx="1524000" cy="152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accent5"/>
          </a:lnRef>
          <a:fillRef idx="3">
            <a:schemeClr val="accent5"/>
          </a:fillRef>
          <a:effectRef idx="3">
            <a:schemeClr val="accent5"/>
          </a:effectRef>
          <a:fontRef idx="minor">
            <a:schemeClr val="lt1"/>
          </a:fontRef>
        </p:style>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2617519"/>
            <a:ext cx="1524000" cy="152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7000" y="2625436"/>
            <a:ext cx="1524000" cy="152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0" y="4724400"/>
            <a:ext cx="9144000" cy="369332"/>
          </a:xfrm>
          <a:prstGeom prst="rect">
            <a:avLst/>
          </a:prstGeom>
          <a:noFill/>
        </p:spPr>
        <p:txBody>
          <a:bodyPr wrap="square" rtlCol="0">
            <a:spAutoFit/>
          </a:bodyPr>
          <a:lstStyle/>
          <a:p>
            <a:pPr algn="ctr"/>
            <a:r>
              <a:rPr lang="en-US" b="1" dirty="0" smtClean="0">
                <a:solidFill>
                  <a:srgbClr val="FFFFFF"/>
                </a:solidFill>
              </a:rPr>
              <a:t>Click on  the </a:t>
            </a:r>
            <a:r>
              <a:rPr lang="en-US" b="1" dirty="0">
                <a:solidFill>
                  <a:srgbClr val="FFFFFF"/>
                </a:solidFill>
              </a:rPr>
              <a:t>three Images above for more information.</a:t>
            </a:r>
          </a:p>
        </p:txBody>
      </p:sp>
    </p:spTree>
    <p:extLst>
      <p:ext uri="{BB962C8B-B14F-4D97-AF65-F5344CB8AC3E}">
        <p14:creationId xmlns:p14="http://schemas.microsoft.com/office/powerpoint/2010/main" val="330945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1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0-#ppt_w/2"/>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References</a:t>
            </a:r>
            <a:endParaRPr lang="en-US" dirty="0">
              <a:solidFill>
                <a:srgbClr val="FFFFFF"/>
              </a:solidFill>
            </a:endParaRPr>
          </a:p>
        </p:txBody>
      </p:sp>
      <p:sp>
        <p:nvSpPr>
          <p:cNvPr id="3" name="Content Placeholder 2"/>
          <p:cNvSpPr>
            <a:spLocks noGrp="1"/>
          </p:cNvSpPr>
          <p:nvPr>
            <p:ph idx="1"/>
          </p:nvPr>
        </p:nvSpPr>
        <p:spPr/>
        <p:txBody>
          <a:bodyPr/>
          <a:lstStyle/>
          <a:p>
            <a:r>
              <a:rPr lang="en-US" sz="1600" dirty="0" smtClean="0">
                <a:solidFill>
                  <a:srgbClr val="FFFFFF"/>
                </a:solidFill>
              </a:rPr>
              <a:t>The information from http://www.readyhoustontx.gov/videos.html is funded by the US Department of Homeland Security under the Urban Area Security Initiative grant program. It is a project of the Houston UASI Community Preparedness Committee, and is produced by the City of Houston Office of Public Safety and Homeland Security.</a:t>
            </a:r>
            <a:endParaRPr lang="en-US" sz="1600" dirty="0">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200400"/>
            <a:ext cx="6610350" cy="26574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469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Active Intruder</a:t>
            </a:r>
          </a:p>
        </p:txBody>
      </p:sp>
      <p:sp>
        <p:nvSpPr>
          <p:cNvPr id="3" name="Content Placeholder 2"/>
          <p:cNvSpPr>
            <a:spLocks noGrp="1"/>
          </p:cNvSpPr>
          <p:nvPr>
            <p:ph idx="1"/>
          </p:nvPr>
        </p:nvSpPr>
        <p:spPr/>
        <p:txBody>
          <a:bodyPr/>
          <a:lstStyle/>
          <a:p>
            <a:r>
              <a:rPr lang="en-US" b="1" dirty="0" smtClean="0">
                <a:solidFill>
                  <a:srgbClr val="FFFFFF"/>
                </a:solidFill>
              </a:rPr>
              <a:t>It can </a:t>
            </a:r>
            <a:r>
              <a:rPr lang="en-US" b="1" dirty="0">
                <a:solidFill>
                  <a:srgbClr val="FFFFFF"/>
                </a:solidFill>
              </a:rPr>
              <a:t>happen to </a:t>
            </a:r>
            <a:r>
              <a:rPr lang="en-US" b="1" dirty="0" smtClean="0">
                <a:solidFill>
                  <a:srgbClr val="FFFFFF"/>
                </a:solidFill>
              </a:rPr>
              <a:t>you or at our Hospital!</a:t>
            </a:r>
            <a:endParaRPr lang="en-US" b="1" dirty="0">
              <a:solidFill>
                <a:srgbClr val="FFFFFF"/>
              </a:solidFill>
            </a:endParaRPr>
          </a:p>
          <a:p>
            <a:endParaRPr lang="en-US" sz="2000" b="1" dirty="0" smtClean="0">
              <a:solidFill>
                <a:srgbClr val="FFFFFF"/>
              </a:solidFill>
            </a:endParaRPr>
          </a:p>
          <a:p>
            <a:r>
              <a:rPr lang="en-US" b="1" dirty="0" smtClean="0">
                <a:solidFill>
                  <a:srgbClr val="FFFFFF"/>
                </a:solidFill>
              </a:rPr>
              <a:t>Be </a:t>
            </a:r>
            <a:r>
              <a:rPr lang="en-US" b="1" dirty="0">
                <a:solidFill>
                  <a:srgbClr val="FFFFFF"/>
                </a:solidFill>
              </a:rPr>
              <a:t>Prepared! </a:t>
            </a:r>
          </a:p>
          <a:p>
            <a:endParaRPr lang="en-US" sz="2000" b="1" dirty="0" smtClean="0">
              <a:solidFill>
                <a:srgbClr val="FFFFFF"/>
              </a:solidFill>
            </a:endParaRPr>
          </a:p>
          <a:p>
            <a:r>
              <a:rPr lang="en-US" b="1" dirty="0" smtClean="0">
                <a:solidFill>
                  <a:srgbClr val="FFFFFF"/>
                </a:solidFill>
              </a:rPr>
              <a:t>Be Ready!</a:t>
            </a:r>
            <a:endParaRPr lang="en-US" b="1" dirty="0">
              <a:solidFill>
                <a:srgbClr val="FFFFFF"/>
              </a:solidFill>
            </a:endParaRPr>
          </a:p>
          <a:p>
            <a:endParaRPr lang="en-US" sz="2000" b="1" dirty="0" smtClean="0">
              <a:solidFill>
                <a:srgbClr val="FFFFFF"/>
              </a:solidFill>
            </a:endParaRPr>
          </a:p>
          <a:p>
            <a:r>
              <a:rPr lang="en-US" b="1" dirty="0" smtClean="0">
                <a:solidFill>
                  <a:srgbClr val="FFFFFF"/>
                </a:solidFill>
              </a:rPr>
              <a:t>Be Knowledgeable!</a:t>
            </a:r>
            <a:endParaRPr lang="en-US" b="1" dirty="0">
              <a:solidFill>
                <a:srgbClr val="FFFFFF"/>
              </a:solidFill>
            </a:endParaRPr>
          </a:p>
          <a:p>
            <a:endParaRPr lang="en-US" dirty="0"/>
          </a:p>
        </p:txBody>
      </p:sp>
    </p:spTree>
    <p:extLst>
      <p:ext uri="{BB962C8B-B14F-4D97-AF65-F5344CB8AC3E}">
        <p14:creationId xmlns:p14="http://schemas.microsoft.com/office/powerpoint/2010/main" val="787327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Video</a:t>
            </a:r>
            <a:endParaRPr lang="en-US" dirty="0">
              <a:solidFill>
                <a:srgbClr val="FFFFFF"/>
              </a:solidFill>
            </a:endParaRPr>
          </a:p>
        </p:txBody>
      </p:sp>
      <p:pic>
        <p:nvPicPr>
          <p:cNvPr id="3074"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00" y="2133600"/>
            <a:ext cx="4572396" cy="295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5486400"/>
            <a:ext cx="8686800" cy="1200329"/>
          </a:xfrm>
          <a:prstGeom prst="rect">
            <a:avLst/>
          </a:prstGeom>
          <a:noFill/>
        </p:spPr>
        <p:txBody>
          <a:bodyPr wrap="square" rtlCol="0">
            <a:spAutoFit/>
          </a:bodyPr>
          <a:lstStyle/>
          <a:p>
            <a:r>
              <a:rPr lang="en-US" dirty="0">
                <a:solidFill>
                  <a:srgbClr val="FFFFFF"/>
                </a:solidFill>
              </a:rPr>
              <a:t>Some terms, and phrases contained in or used on this website and presentation are subject to copyright or trademark restrictions. Reproduction or use of these items is limited by the following terms and conditions.  See references page for more information.</a:t>
            </a:r>
          </a:p>
        </p:txBody>
      </p:sp>
      <p:sp>
        <p:nvSpPr>
          <p:cNvPr id="5" name="Down Arrow 4"/>
          <p:cNvSpPr/>
          <p:nvPr/>
        </p:nvSpPr>
        <p:spPr bwMode="auto">
          <a:xfrm rot="16200000">
            <a:off x="1199420" y="2915381"/>
            <a:ext cx="990601" cy="951040"/>
          </a:xfrm>
          <a:prstGeom prst="downArrow">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rgbClr val="F37F5B"/>
              </a:solidFill>
            </a:endParaRPr>
          </a:p>
        </p:txBody>
      </p:sp>
      <p:sp>
        <p:nvSpPr>
          <p:cNvPr id="4" name="TextBox 3"/>
          <p:cNvSpPr txBox="1"/>
          <p:nvPr/>
        </p:nvSpPr>
        <p:spPr>
          <a:xfrm>
            <a:off x="1208314" y="3200400"/>
            <a:ext cx="772886" cy="369332"/>
          </a:xfrm>
          <a:prstGeom prst="rect">
            <a:avLst/>
          </a:prstGeom>
          <a:noFill/>
        </p:spPr>
        <p:txBody>
          <a:bodyPr wrap="square" rtlCol="0">
            <a:spAutoFit/>
          </a:bodyPr>
          <a:lstStyle/>
          <a:p>
            <a:r>
              <a:rPr lang="en-US" b="1" dirty="0" smtClean="0">
                <a:solidFill>
                  <a:schemeClr val="bg2"/>
                </a:solidFill>
              </a:rPr>
              <a:t>Click</a:t>
            </a:r>
            <a:endParaRPr lang="en-US" b="1" dirty="0">
              <a:solidFill>
                <a:schemeClr val="bg2"/>
              </a:solidFill>
            </a:endParaRPr>
          </a:p>
        </p:txBody>
      </p:sp>
    </p:spTree>
    <p:extLst>
      <p:ext uri="{BB962C8B-B14F-4D97-AF65-F5344CB8AC3E}">
        <p14:creationId xmlns:p14="http://schemas.microsoft.com/office/powerpoint/2010/main" val="1581382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Basic Principals</a:t>
            </a:r>
            <a:endParaRPr lang="en-US" dirty="0">
              <a:solidFill>
                <a:srgbClr val="FFFFFF"/>
              </a:solidFill>
            </a:endParaRPr>
          </a:p>
        </p:txBody>
      </p:sp>
      <p:sp>
        <p:nvSpPr>
          <p:cNvPr id="3" name="Content Placeholder 2"/>
          <p:cNvSpPr>
            <a:spLocks noGrp="1"/>
          </p:cNvSpPr>
          <p:nvPr>
            <p:ph idx="1"/>
          </p:nvPr>
        </p:nvSpPr>
        <p:spPr/>
        <p:txBody>
          <a:bodyPr>
            <a:normAutofit/>
          </a:bodyPr>
          <a:lstStyle/>
          <a:p>
            <a:r>
              <a:rPr lang="en-US" sz="2400" b="1" dirty="0" smtClean="0">
                <a:solidFill>
                  <a:srgbClr val="FFFFFF"/>
                </a:solidFill>
              </a:rPr>
              <a:t>CALL OUT!</a:t>
            </a:r>
          </a:p>
          <a:p>
            <a:pPr lvl="1"/>
            <a:r>
              <a:rPr lang="en-US" sz="1600" b="1" dirty="0" smtClean="0">
                <a:solidFill>
                  <a:srgbClr val="FFFFFF"/>
                </a:solidFill>
              </a:rPr>
              <a:t>Report - Notify police or security</a:t>
            </a:r>
          </a:p>
          <a:p>
            <a:pPr marL="457200" lvl="1" indent="0">
              <a:buNone/>
            </a:pPr>
            <a:endParaRPr lang="en-US" sz="1600" b="1" dirty="0">
              <a:solidFill>
                <a:srgbClr val="FFFFFF"/>
              </a:solidFill>
            </a:endParaRPr>
          </a:p>
          <a:p>
            <a:r>
              <a:rPr lang="en-US" sz="2400" b="1" dirty="0" smtClean="0">
                <a:solidFill>
                  <a:srgbClr val="FFFFFF"/>
                </a:solidFill>
              </a:rPr>
              <a:t>GET OUT! 	</a:t>
            </a:r>
          </a:p>
          <a:p>
            <a:pPr lvl="1"/>
            <a:r>
              <a:rPr lang="en-US" sz="1600" b="1" dirty="0" smtClean="0">
                <a:solidFill>
                  <a:srgbClr val="FFFFFF"/>
                </a:solidFill>
              </a:rPr>
              <a:t>RUN - You and others safely exit/escape</a:t>
            </a:r>
          </a:p>
          <a:p>
            <a:pPr marL="457200" lvl="1" indent="0">
              <a:buNone/>
            </a:pPr>
            <a:endParaRPr lang="en-US" sz="1600" b="1" dirty="0" smtClean="0">
              <a:solidFill>
                <a:srgbClr val="FFFFFF"/>
              </a:solidFill>
            </a:endParaRPr>
          </a:p>
          <a:p>
            <a:r>
              <a:rPr lang="en-US" sz="2400" b="1" dirty="0" smtClean="0">
                <a:solidFill>
                  <a:srgbClr val="FFFFFF"/>
                </a:solidFill>
              </a:rPr>
              <a:t>HIDE OUT!	</a:t>
            </a:r>
          </a:p>
          <a:p>
            <a:pPr lvl="1"/>
            <a:r>
              <a:rPr lang="en-US" sz="1600" b="1" dirty="0" smtClean="0">
                <a:solidFill>
                  <a:srgbClr val="FFFFFF"/>
                </a:solidFill>
              </a:rPr>
              <a:t>HIDE – You and others locate a good place to hide and fortify</a:t>
            </a:r>
          </a:p>
          <a:p>
            <a:pPr marL="457200" lvl="1" indent="0">
              <a:buNone/>
            </a:pPr>
            <a:endParaRPr lang="en-US" sz="1600" b="1" dirty="0" smtClean="0">
              <a:solidFill>
                <a:srgbClr val="FFFFFF"/>
              </a:solidFill>
            </a:endParaRPr>
          </a:p>
          <a:p>
            <a:r>
              <a:rPr lang="en-US" sz="2400" b="1" dirty="0" smtClean="0">
                <a:solidFill>
                  <a:srgbClr val="FFFFFF"/>
                </a:solidFill>
              </a:rPr>
              <a:t>TAKE OUT!	</a:t>
            </a:r>
          </a:p>
          <a:p>
            <a:pPr lvl="1"/>
            <a:r>
              <a:rPr lang="en-US" sz="1600" b="1" dirty="0" smtClean="0">
                <a:solidFill>
                  <a:srgbClr val="FFFFFF"/>
                </a:solidFill>
              </a:rPr>
              <a:t>FIGHT – You and or others take out the intruder/shooter</a:t>
            </a:r>
          </a:p>
        </p:txBody>
      </p:sp>
    </p:spTree>
    <p:extLst>
      <p:ext uri="{BB962C8B-B14F-4D97-AF65-F5344CB8AC3E}">
        <p14:creationId xmlns:p14="http://schemas.microsoft.com/office/powerpoint/2010/main" val="2205053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1311275"/>
          </a:xfrm>
        </p:spPr>
        <p:txBody>
          <a:bodyPr/>
          <a:lstStyle/>
          <a:p>
            <a:r>
              <a:rPr lang="en-US" dirty="0">
                <a:solidFill>
                  <a:srgbClr val="FFFFFF"/>
                </a:solidFill>
              </a:rPr>
              <a:t>Be Prepared! </a:t>
            </a:r>
            <a:br>
              <a:rPr lang="en-US" dirty="0">
                <a:solidFill>
                  <a:srgbClr val="FFFFFF"/>
                </a:solidFill>
              </a:rPr>
            </a:br>
            <a:endParaRPr lang="en-US" dirty="0">
              <a:solidFill>
                <a:srgbClr val="FFFFFF"/>
              </a:solidFill>
            </a:endParaRPr>
          </a:p>
        </p:txBody>
      </p:sp>
      <p:sp>
        <p:nvSpPr>
          <p:cNvPr id="3" name="Content Placeholder 2"/>
          <p:cNvSpPr>
            <a:spLocks noGrp="1"/>
          </p:cNvSpPr>
          <p:nvPr>
            <p:ph idx="1"/>
          </p:nvPr>
        </p:nvSpPr>
        <p:spPr/>
        <p:txBody>
          <a:bodyPr/>
          <a:lstStyle/>
          <a:p>
            <a:pPr lvl="0"/>
            <a:r>
              <a:rPr lang="en-US" sz="2400" dirty="0">
                <a:solidFill>
                  <a:srgbClr val="FFFFFF"/>
                </a:solidFill>
              </a:rPr>
              <a:t>Be prepared for any situation at any </a:t>
            </a:r>
            <a:r>
              <a:rPr lang="en-US" sz="2400" dirty="0" smtClean="0">
                <a:solidFill>
                  <a:srgbClr val="FFFFFF"/>
                </a:solidFill>
              </a:rPr>
              <a:t>time!</a:t>
            </a:r>
          </a:p>
          <a:p>
            <a:pPr lvl="0"/>
            <a:endParaRPr lang="en-US" sz="1800" dirty="0">
              <a:solidFill>
                <a:srgbClr val="FFFFFF"/>
              </a:solidFill>
            </a:endParaRPr>
          </a:p>
          <a:p>
            <a:pPr lvl="0"/>
            <a:r>
              <a:rPr lang="en-US" sz="2400" dirty="0">
                <a:solidFill>
                  <a:srgbClr val="FFFFFF"/>
                </a:solidFill>
              </a:rPr>
              <a:t>Look around </a:t>
            </a:r>
            <a:r>
              <a:rPr lang="en-US" sz="2400" dirty="0" smtClean="0">
                <a:solidFill>
                  <a:srgbClr val="FFFFFF"/>
                </a:solidFill>
              </a:rPr>
              <a:t>you!</a:t>
            </a:r>
          </a:p>
          <a:p>
            <a:pPr lvl="0"/>
            <a:endParaRPr lang="en-US" sz="1800" dirty="0">
              <a:solidFill>
                <a:srgbClr val="FFFFFF"/>
              </a:solidFill>
            </a:endParaRPr>
          </a:p>
          <a:p>
            <a:pPr lvl="0"/>
            <a:r>
              <a:rPr lang="en-US" sz="2400" dirty="0">
                <a:solidFill>
                  <a:srgbClr val="FFFFFF"/>
                </a:solidFill>
              </a:rPr>
              <a:t>Look for a way out other than the way you came </a:t>
            </a:r>
            <a:r>
              <a:rPr lang="en-US" sz="2400" dirty="0" smtClean="0">
                <a:solidFill>
                  <a:srgbClr val="FFFFFF"/>
                </a:solidFill>
              </a:rPr>
              <a:t>in!</a:t>
            </a:r>
          </a:p>
          <a:p>
            <a:pPr lvl="0"/>
            <a:endParaRPr lang="en-US" sz="1800" dirty="0">
              <a:solidFill>
                <a:srgbClr val="FFFFFF"/>
              </a:solidFill>
            </a:endParaRPr>
          </a:p>
          <a:p>
            <a:pPr lvl="0" defTabSz="287338"/>
            <a:r>
              <a:rPr lang="en-US" sz="2400" dirty="0">
                <a:solidFill>
                  <a:srgbClr val="FFFFFF"/>
                </a:solidFill>
              </a:rPr>
              <a:t>Pay attention to the floor plan, the direction doors swing, </a:t>
            </a:r>
            <a:r>
              <a:rPr lang="en-US" sz="2400" dirty="0" smtClean="0">
                <a:solidFill>
                  <a:srgbClr val="FFFFFF"/>
                </a:solidFill>
              </a:rPr>
              <a:t>potential hiding spots!</a:t>
            </a:r>
          </a:p>
          <a:p>
            <a:pPr marL="0" lvl="0" indent="0" defTabSz="287338">
              <a:buNone/>
            </a:pPr>
            <a:endParaRPr lang="en-US" sz="1800" dirty="0">
              <a:solidFill>
                <a:srgbClr val="FFFFFF"/>
              </a:solidFill>
            </a:endParaRPr>
          </a:p>
          <a:p>
            <a:pPr lvl="0"/>
            <a:r>
              <a:rPr lang="en-US" sz="2400" dirty="0">
                <a:solidFill>
                  <a:srgbClr val="FFFFFF"/>
                </a:solidFill>
              </a:rPr>
              <a:t>Don’t be fooled into thinking it </a:t>
            </a:r>
            <a:r>
              <a:rPr lang="en-US" sz="2400" dirty="0" smtClean="0">
                <a:solidFill>
                  <a:srgbClr val="FFFFFF"/>
                </a:solidFill>
              </a:rPr>
              <a:t>cannot happen </a:t>
            </a:r>
            <a:r>
              <a:rPr lang="en-US" sz="2400" dirty="0">
                <a:solidFill>
                  <a:srgbClr val="FFFFFF"/>
                </a:solidFill>
              </a:rPr>
              <a:t>to </a:t>
            </a:r>
            <a:r>
              <a:rPr lang="en-US" sz="2400" dirty="0" smtClean="0">
                <a:solidFill>
                  <a:srgbClr val="FFFFFF"/>
                </a:solidFill>
              </a:rPr>
              <a:t>you or our hospital!</a:t>
            </a:r>
            <a:endParaRPr lang="en-US" sz="2400"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19442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Be Ready</a:t>
            </a:r>
          </a:p>
        </p:txBody>
      </p:sp>
      <p:sp>
        <p:nvSpPr>
          <p:cNvPr id="3" name="Content Placeholder 2"/>
          <p:cNvSpPr>
            <a:spLocks noGrp="1"/>
          </p:cNvSpPr>
          <p:nvPr>
            <p:ph idx="1"/>
          </p:nvPr>
        </p:nvSpPr>
        <p:spPr>
          <a:xfrm>
            <a:off x="381000" y="1524000"/>
            <a:ext cx="8382000" cy="4495800"/>
          </a:xfrm>
        </p:spPr>
        <p:txBody>
          <a:bodyPr/>
          <a:lstStyle/>
          <a:p>
            <a:r>
              <a:rPr lang="en-US" sz="1800" dirty="0">
                <a:solidFill>
                  <a:srgbClr val="FFFFFF"/>
                </a:solidFill>
              </a:rPr>
              <a:t>Know where you are:</a:t>
            </a:r>
          </a:p>
          <a:p>
            <a:pPr lvl="1"/>
            <a:r>
              <a:rPr lang="en-US" sz="1400" dirty="0" smtClean="0">
                <a:solidFill>
                  <a:srgbClr val="FFFFFF"/>
                </a:solidFill>
              </a:rPr>
              <a:t>Familiarize yourself with the area, know where to hide or exit.</a:t>
            </a:r>
          </a:p>
          <a:p>
            <a:pPr marL="457200" lvl="1" indent="0">
              <a:buNone/>
            </a:pPr>
            <a:endParaRPr lang="en-US" sz="1050" dirty="0">
              <a:solidFill>
                <a:srgbClr val="FFFFFF"/>
              </a:solidFill>
            </a:endParaRPr>
          </a:p>
          <a:p>
            <a:r>
              <a:rPr lang="en-US" sz="1800" dirty="0">
                <a:solidFill>
                  <a:srgbClr val="FFFFFF"/>
                </a:solidFill>
              </a:rPr>
              <a:t>Know what the person looks </a:t>
            </a:r>
            <a:r>
              <a:rPr lang="en-US" sz="1800" dirty="0" smtClean="0">
                <a:solidFill>
                  <a:srgbClr val="FFFFFF"/>
                </a:solidFill>
              </a:rPr>
              <a:t>like:</a:t>
            </a:r>
          </a:p>
          <a:p>
            <a:pPr lvl="1"/>
            <a:r>
              <a:rPr lang="en-US" sz="1400" dirty="0" smtClean="0">
                <a:solidFill>
                  <a:srgbClr val="FFFFFF"/>
                </a:solidFill>
              </a:rPr>
              <a:t>Identify the Height, Race, Gender, Language, or Language Accent if possible.</a:t>
            </a:r>
          </a:p>
          <a:p>
            <a:pPr marL="457200" lvl="1" indent="0">
              <a:buNone/>
            </a:pPr>
            <a:endParaRPr lang="en-US" sz="1050" dirty="0">
              <a:solidFill>
                <a:srgbClr val="FFFFFF"/>
              </a:solidFill>
            </a:endParaRPr>
          </a:p>
          <a:p>
            <a:r>
              <a:rPr lang="en-US" sz="1800" dirty="0">
                <a:solidFill>
                  <a:srgbClr val="FFFFFF"/>
                </a:solidFill>
              </a:rPr>
              <a:t>K</a:t>
            </a:r>
            <a:r>
              <a:rPr lang="en-US" sz="1800" dirty="0" smtClean="0">
                <a:solidFill>
                  <a:srgbClr val="FFFFFF"/>
                </a:solidFill>
              </a:rPr>
              <a:t>now </a:t>
            </a:r>
            <a:r>
              <a:rPr lang="en-US" sz="1800" dirty="0">
                <a:solidFill>
                  <a:srgbClr val="FFFFFF"/>
                </a:solidFill>
              </a:rPr>
              <a:t>what the threat </a:t>
            </a:r>
            <a:r>
              <a:rPr lang="en-US" sz="1800" dirty="0" smtClean="0">
                <a:solidFill>
                  <a:srgbClr val="FFFFFF"/>
                </a:solidFill>
              </a:rPr>
              <a:t>is:</a:t>
            </a:r>
          </a:p>
          <a:p>
            <a:pPr lvl="1"/>
            <a:r>
              <a:rPr lang="en-US" sz="1400" dirty="0" smtClean="0">
                <a:solidFill>
                  <a:srgbClr val="FFFFFF"/>
                </a:solidFill>
              </a:rPr>
              <a:t>Identify what kind of weapon; Gun</a:t>
            </a:r>
            <a:r>
              <a:rPr lang="en-US" sz="1400" dirty="0">
                <a:solidFill>
                  <a:srgbClr val="FFFFFF"/>
                </a:solidFill>
              </a:rPr>
              <a:t>, </a:t>
            </a:r>
            <a:r>
              <a:rPr lang="en-US" sz="1400" dirty="0" smtClean="0">
                <a:solidFill>
                  <a:srgbClr val="FFFFFF"/>
                </a:solidFill>
              </a:rPr>
              <a:t>Knife, Bomb</a:t>
            </a:r>
            <a:r>
              <a:rPr lang="en-US" sz="1400" dirty="0">
                <a:solidFill>
                  <a:srgbClr val="FFFFFF"/>
                </a:solidFill>
              </a:rPr>
              <a:t>, </a:t>
            </a:r>
            <a:r>
              <a:rPr lang="en-US" sz="1400" dirty="0" smtClean="0">
                <a:solidFill>
                  <a:srgbClr val="FFFFFF"/>
                </a:solidFill>
              </a:rPr>
              <a:t>etc.</a:t>
            </a:r>
          </a:p>
          <a:p>
            <a:pPr marL="457200" lvl="1" indent="0">
              <a:buNone/>
            </a:pPr>
            <a:endParaRPr lang="en-US" sz="1050" dirty="0">
              <a:solidFill>
                <a:srgbClr val="FFFFFF"/>
              </a:solidFill>
            </a:endParaRPr>
          </a:p>
          <a:p>
            <a:r>
              <a:rPr lang="en-US" sz="1800" dirty="0" smtClean="0">
                <a:solidFill>
                  <a:srgbClr val="FFFFFF"/>
                </a:solidFill>
              </a:rPr>
              <a:t>Know </a:t>
            </a:r>
            <a:r>
              <a:rPr lang="en-US" sz="1800" dirty="0">
                <a:solidFill>
                  <a:srgbClr val="FFFFFF"/>
                </a:solidFill>
              </a:rPr>
              <a:t>what area </a:t>
            </a:r>
            <a:r>
              <a:rPr lang="en-US" sz="1800" dirty="0" smtClean="0">
                <a:solidFill>
                  <a:srgbClr val="FFFFFF"/>
                </a:solidFill>
              </a:rPr>
              <a:t>the intruder came </a:t>
            </a:r>
            <a:r>
              <a:rPr lang="en-US" sz="1800" dirty="0">
                <a:solidFill>
                  <a:srgbClr val="FFFFFF"/>
                </a:solidFill>
              </a:rPr>
              <a:t>from or went </a:t>
            </a:r>
            <a:r>
              <a:rPr lang="en-US" sz="1800" dirty="0" smtClean="0">
                <a:solidFill>
                  <a:srgbClr val="FFFFFF"/>
                </a:solidFill>
              </a:rPr>
              <a:t>to</a:t>
            </a:r>
          </a:p>
          <a:p>
            <a:pPr lvl="1"/>
            <a:r>
              <a:rPr lang="en-US" sz="1400" dirty="0" smtClean="0">
                <a:solidFill>
                  <a:srgbClr val="FFFFFF"/>
                </a:solidFill>
              </a:rPr>
              <a:t>What entrance they came in, location on property, and/or the direction they went.</a:t>
            </a:r>
          </a:p>
          <a:p>
            <a:pPr marL="457200" lvl="1" indent="0">
              <a:buNone/>
            </a:pPr>
            <a:r>
              <a:rPr lang="en-US" sz="1400" dirty="0" smtClean="0">
                <a:solidFill>
                  <a:srgbClr val="FFFFFF"/>
                </a:solidFill>
              </a:rPr>
              <a:t> </a:t>
            </a:r>
            <a:endParaRPr lang="en-US" sz="1400" dirty="0">
              <a:solidFill>
                <a:srgbClr val="FFFFFF"/>
              </a:solidFill>
            </a:endParaRPr>
          </a:p>
          <a:p>
            <a:r>
              <a:rPr lang="en-US" sz="1800" dirty="0" smtClean="0">
                <a:solidFill>
                  <a:srgbClr val="FFFFFF"/>
                </a:solidFill>
              </a:rPr>
              <a:t>Know </a:t>
            </a:r>
            <a:r>
              <a:rPr lang="en-US" sz="1800" dirty="0">
                <a:solidFill>
                  <a:srgbClr val="FFFFFF"/>
                </a:solidFill>
              </a:rPr>
              <a:t>the correct number to call for </a:t>
            </a:r>
            <a:r>
              <a:rPr lang="en-US" sz="1800" dirty="0" smtClean="0">
                <a:solidFill>
                  <a:srgbClr val="FFFFFF"/>
                </a:solidFill>
              </a:rPr>
              <a:t>help</a:t>
            </a:r>
          </a:p>
          <a:p>
            <a:pPr lvl="1"/>
            <a:r>
              <a:rPr lang="en-US" sz="1400" dirty="0" smtClean="0">
                <a:solidFill>
                  <a:srgbClr val="FFFFFF"/>
                </a:solidFill>
              </a:rPr>
              <a:t>Never </a:t>
            </a:r>
            <a:r>
              <a:rPr lang="en-US" sz="1400" dirty="0">
                <a:solidFill>
                  <a:srgbClr val="FFFFFF"/>
                </a:solidFill>
              </a:rPr>
              <a:t>assume </a:t>
            </a:r>
            <a:r>
              <a:rPr lang="en-US" sz="1400" dirty="0" smtClean="0">
                <a:solidFill>
                  <a:srgbClr val="FFFFFF"/>
                </a:solidFill>
              </a:rPr>
              <a:t>someone </a:t>
            </a:r>
            <a:r>
              <a:rPr lang="en-US" sz="1400" dirty="0">
                <a:solidFill>
                  <a:srgbClr val="FFFFFF"/>
                </a:solidFill>
              </a:rPr>
              <a:t>else </a:t>
            </a:r>
            <a:r>
              <a:rPr lang="en-US" sz="1400" dirty="0" smtClean="0">
                <a:solidFill>
                  <a:srgbClr val="FFFFFF"/>
                </a:solidFill>
              </a:rPr>
              <a:t>has called </a:t>
            </a:r>
            <a:r>
              <a:rPr lang="en-US" sz="1400" dirty="0">
                <a:solidFill>
                  <a:srgbClr val="FFFFFF"/>
                </a:solidFill>
              </a:rPr>
              <a:t>for help</a:t>
            </a:r>
            <a:r>
              <a:rPr lang="en-US" sz="1400" dirty="0" smtClean="0">
                <a:solidFill>
                  <a:srgbClr val="FFFFFF"/>
                </a:solidFill>
              </a:rPr>
              <a:t>!</a:t>
            </a:r>
          </a:p>
          <a:p>
            <a:pPr marL="457200" lvl="1" indent="0">
              <a:buNone/>
            </a:pPr>
            <a:endParaRPr lang="en-US" sz="1050" dirty="0">
              <a:solidFill>
                <a:srgbClr val="FFFFFF"/>
              </a:solidFill>
            </a:endParaRPr>
          </a:p>
          <a:p>
            <a:r>
              <a:rPr lang="en-US" sz="1800" dirty="0" smtClean="0">
                <a:solidFill>
                  <a:srgbClr val="FFFFFF"/>
                </a:solidFill>
              </a:rPr>
              <a:t>Know </a:t>
            </a:r>
            <a:r>
              <a:rPr lang="en-US" sz="1800" dirty="0">
                <a:solidFill>
                  <a:srgbClr val="FFFFFF"/>
                </a:solidFill>
              </a:rPr>
              <a:t>who is with </a:t>
            </a:r>
            <a:r>
              <a:rPr lang="en-US" sz="1800" dirty="0" smtClean="0">
                <a:solidFill>
                  <a:srgbClr val="FFFFFF"/>
                </a:solidFill>
              </a:rPr>
              <a:t>you</a:t>
            </a:r>
          </a:p>
          <a:p>
            <a:pPr lvl="1"/>
            <a:r>
              <a:rPr lang="en-US" sz="1400" dirty="0" smtClean="0">
                <a:solidFill>
                  <a:srgbClr val="FFFFFF"/>
                </a:solidFill>
              </a:rPr>
              <a:t>Adults, Elderly, Children, and/or Security</a:t>
            </a:r>
            <a:endParaRPr lang="en-US" sz="1400" dirty="0">
              <a:solidFill>
                <a:srgbClr val="FFFFFF"/>
              </a:solidFill>
            </a:endParaRPr>
          </a:p>
          <a:p>
            <a:endParaRPr lang="en-US" sz="1800" dirty="0">
              <a:solidFill>
                <a:srgbClr val="FFFFFF"/>
              </a:solidFill>
            </a:endParaRPr>
          </a:p>
        </p:txBody>
      </p:sp>
    </p:spTree>
    <p:extLst>
      <p:ext uri="{BB962C8B-B14F-4D97-AF65-F5344CB8AC3E}">
        <p14:creationId xmlns:p14="http://schemas.microsoft.com/office/powerpoint/2010/main" val="1474606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1311275"/>
          </a:xfrm>
        </p:spPr>
        <p:txBody>
          <a:bodyPr/>
          <a:lstStyle/>
          <a:p>
            <a:r>
              <a:rPr lang="en-US" dirty="0" smtClean="0">
                <a:solidFill>
                  <a:srgbClr val="FFFFFF"/>
                </a:solidFill>
              </a:rPr>
              <a:t>Be Knowledgeable</a:t>
            </a:r>
            <a:br>
              <a:rPr lang="en-US" dirty="0" smtClean="0">
                <a:solidFill>
                  <a:srgbClr val="FFFFFF"/>
                </a:solidFill>
              </a:rPr>
            </a:br>
            <a:endParaRPr lang="en-US" dirty="0">
              <a:solidFill>
                <a:srgbClr val="FFFFFF"/>
              </a:solidFill>
            </a:endParaRPr>
          </a:p>
        </p:txBody>
      </p:sp>
      <p:sp>
        <p:nvSpPr>
          <p:cNvPr id="3" name="Content Placeholder 2"/>
          <p:cNvSpPr>
            <a:spLocks noGrp="1"/>
          </p:cNvSpPr>
          <p:nvPr>
            <p:ph idx="1"/>
          </p:nvPr>
        </p:nvSpPr>
        <p:spPr/>
        <p:txBody>
          <a:bodyPr>
            <a:normAutofit/>
          </a:bodyPr>
          <a:lstStyle/>
          <a:p>
            <a:r>
              <a:rPr lang="en-US" dirty="0">
                <a:solidFill>
                  <a:srgbClr val="FFFFFF"/>
                </a:solidFill>
              </a:rPr>
              <a:t>If you are going to go to Take Out/ Fight </a:t>
            </a:r>
            <a:r>
              <a:rPr lang="en-US" dirty="0" smtClean="0">
                <a:solidFill>
                  <a:srgbClr val="FFFFFF"/>
                </a:solidFill>
              </a:rPr>
              <a:t>Mode, </a:t>
            </a:r>
            <a:r>
              <a:rPr lang="en-US" dirty="0">
                <a:solidFill>
                  <a:srgbClr val="FFFFFF"/>
                </a:solidFill>
              </a:rPr>
              <a:t>then make sure you have a </a:t>
            </a:r>
            <a:r>
              <a:rPr lang="en-US" dirty="0" smtClean="0">
                <a:solidFill>
                  <a:srgbClr val="FFFFFF"/>
                </a:solidFill>
              </a:rPr>
              <a:t>plan. Be prepared to improvise a weapon and </a:t>
            </a:r>
            <a:r>
              <a:rPr lang="en-US" dirty="0">
                <a:solidFill>
                  <a:srgbClr val="FFFFFF"/>
                </a:solidFill>
              </a:rPr>
              <a:t>be committed in order to succeed.</a:t>
            </a:r>
          </a:p>
          <a:p>
            <a:endParaRPr lang="en-US" dirty="0" smtClean="0">
              <a:solidFill>
                <a:srgbClr val="FFFFFF"/>
              </a:solidFill>
            </a:endParaRPr>
          </a:p>
          <a:p>
            <a:r>
              <a:rPr lang="en-US" dirty="0" smtClean="0">
                <a:solidFill>
                  <a:srgbClr val="FFFFFF"/>
                </a:solidFill>
              </a:rPr>
              <a:t>Don’t </a:t>
            </a:r>
            <a:r>
              <a:rPr lang="en-US" dirty="0">
                <a:solidFill>
                  <a:srgbClr val="FFFFFF"/>
                </a:solidFill>
              </a:rPr>
              <a:t>be a victim, take control of the situation.</a:t>
            </a:r>
          </a:p>
          <a:p>
            <a:endParaRPr lang="en-US" sz="2000" dirty="0">
              <a:solidFill>
                <a:srgbClr val="FFFFFF"/>
              </a:solidFill>
            </a:endParaRPr>
          </a:p>
        </p:txBody>
      </p:sp>
    </p:spTree>
    <p:extLst>
      <p:ext uri="{BB962C8B-B14F-4D97-AF65-F5344CB8AC3E}">
        <p14:creationId xmlns:p14="http://schemas.microsoft.com/office/powerpoint/2010/main" val="2947581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rPr>
              <a:t>Choose to Make a Difference!</a:t>
            </a:r>
            <a:endParaRPr lang="en-US" b="1" dirty="0">
              <a:solidFill>
                <a:srgbClr val="FFFFFF"/>
              </a:solidFill>
            </a:endParaRPr>
          </a:p>
        </p:txBody>
      </p:sp>
      <p:sp>
        <p:nvSpPr>
          <p:cNvPr id="3" name="Content Placeholder 2"/>
          <p:cNvSpPr>
            <a:spLocks noGrp="1"/>
          </p:cNvSpPr>
          <p:nvPr>
            <p:ph sz="half" idx="1"/>
          </p:nvPr>
        </p:nvSpPr>
        <p:spPr>
          <a:xfrm>
            <a:off x="381000" y="1676400"/>
            <a:ext cx="4114800" cy="3962400"/>
          </a:xfrm>
          <a:solidFill>
            <a:srgbClr val="FFFFFF"/>
          </a:solidFill>
        </p:spPr>
        <p:style>
          <a:lnRef idx="0">
            <a:schemeClr val="dk1"/>
          </a:lnRef>
          <a:fillRef idx="3">
            <a:schemeClr val="dk1"/>
          </a:fillRef>
          <a:effectRef idx="3">
            <a:schemeClr val="dk1"/>
          </a:effectRef>
          <a:fontRef idx="minor">
            <a:schemeClr val="lt1"/>
          </a:fontRef>
        </p:style>
        <p:txBody>
          <a:bodyPr>
            <a:normAutofit/>
          </a:bodyPr>
          <a:lstStyle/>
          <a:p>
            <a:r>
              <a:rPr lang="en-US" dirty="0">
                <a:solidFill>
                  <a:schemeClr val="bg2"/>
                </a:solidFill>
              </a:rPr>
              <a:t>“If we’re going to change things … it’s going to take a wave of Americans … standing up and saying ‘enough’ on behalf of our kids</a:t>
            </a:r>
            <a:r>
              <a:rPr lang="en-US" dirty="0" smtClean="0">
                <a:solidFill>
                  <a:schemeClr val="bg2"/>
                </a:solidFill>
              </a:rPr>
              <a:t>.”</a:t>
            </a:r>
          </a:p>
        </p:txBody>
      </p:sp>
      <p:sp>
        <p:nvSpPr>
          <p:cNvPr id="4" name="Content Placeholder 3"/>
          <p:cNvSpPr>
            <a:spLocks noGrp="1"/>
          </p:cNvSpPr>
          <p:nvPr>
            <p:ph sz="half" idx="2"/>
          </p:nvPr>
        </p:nvSpPr>
        <p:spPr>
          <a:xfrm>
            <a:off x="4648200" y="1676400"/>
            <a:ext cx="4114800" cy="3962400"/>
          </a:xfrm>
          <a:solidFill>
            <a:srgbClr val="FFFFFF"/>
          </a:solidFill>
        </p:spPr>
        <p:style>
          <a:lnRef idx="0">
            <a:schemeClr val="dk1"/>
          </a:lnRef>
          <a:fillRef idx="3">
            <a:schemeClr val="dk1"/>
          </a:fillRef>
          <a:effectRef idx="3">
            <a:schemeClr val="dk1"/>
          </a:effectRef>
          <a:fontRef idx="minor">
            <a:schemeClr val="lt1"/>
          </a:fontRef>
        </p:style>
        <p:txBody>
          <a:bodyPr/>
          <a:lstStyle/>
          <a:p>
            <a:r>
              <a:rPr lang="en-US" dirty="0">
                <a:solidFill>
                  <a:schemeClr val="bg2"/>
                </a:solidFill>
              </a:rPr>
              <a:t>"Heroes may not be braver than anyone else. They're just braver five minutes longer</a:t>
            </a:r>
            <a:r>
              <a:rPr lang="en-US" dirty="0" smtClean="0">
                <a:solidFill>
                  <a:schemeClr val="bg2"/>
                </a:solidFill>
              </a:rPr>
              <a:t>."</a:t>
            </a:r>
            <a:endParaRPr lang="en-US" dirty="0">
              <a:solidFill>
                <a:schemeClr val="bg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038600"/>
            <a:ext cx="1752600" cy="5007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876800"/>
            <a:ext cx="1752600" cy="500743"/>
          </a:xfrm>
          <a:prstGeom prst="rect">
            <a:avLst/>
          </a:prstGeom>
        </p:spPr>
      </p:pic>
      <p:sp>
        <p:nvSpPr>
          <p:cNvPr id="7" name="TextBox 6"/>
          <p:cNvSpPr txBox="1"/>
          <p:nvPr/>
        </p:nvSpPr>
        <p:spPr>
          <a:xfrm>
            <a:off x="5562600" y="5791200"/>
            <a:ext cx="2438400" cy="369332"/>
          </a:xfrm>
          <a:prstGeom prst="rect">
            <a:avLst/>
          </a:prstGeom>
          <a:noFill/>
        </p:spPr>
        <p:txBody>
          <a:bodyPr wrap="square" rtlCol="0">
            <a:spAutoFit/>
          </a:bodyPr>
          <a:lstStyle/>
          <a:p>
            <a:pPr algn="ctr"/>
            <a:r>
              <a:rPr lang="en-US" dirty="0">
                <a:solidFill>
                  <a:srgbClr val="FFFFFF"/>
                </a:solidFill>
              </a:rPr>
              <a:t>Ronald Reagan</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791200"/>
            <a:ext cx="2438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918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ark circuitry design template">
  <a:themeElements>
    <a:clrScheme name="Office Theme 10">
      <a:dk1>
        <a:srgbClr val="F37F5B"/>
      </a:dk1>
      <a:lt1>
        <a:srgbClr val="D7B47B"/>
      </a:lt1>
      <a:dk2>
        <a:srgbClr val="EEB6A0"/>
      </a:dk2>
      <a:lt2>
        <a:srgbClr val="2D2015"/>
      </a:lt2>
      <a:accent1>
        <a:srgbClr val="FBDAC5"/>
      </a:accent1>
      <a:accent2>
        <a:srgbClr val="8F5F2F"/>
      </a:accent2>
      <a:accent3>
        <a:srgbClr val="E8D6BF"/>
      </a:accent3>
      <a:accent4>
        <a:srgbClr val="D06C4C"/>
      </a:accent4>
      <a:accent5>
        <a:srgbClr val="FDEADF"/>
      </a:accent5>
      <a:accent6>
        <a:srgbClr val="81552A"/>
      </a:accent6>
      <a:hlink>
        <a:srgbClr val="E24A06"/>
      </a:hlink>
      <a:folHlink>
        <a:srgbClr val="B38B79"/>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FED1B2"/>
        </a:dk1>
        <a:lt1>
          <a:srgbClr val="FFE2D3"/>
        </a:lt1>
        <a:dk2>
          <a:srgbClr val="FFBD99"/>
        </a:dk2>
        <a:lt2>
          <a:srgbClr val="808080"/>
        </a:lt2>
        <a:accent1>
          <a:srgbClr val="C76F57"/>
        </a:accent1>
        <a:accent2>
          <a:srgbClr val="FF9966"/>
        </a:accent2>
        <a:accent3>
          <a:srgbClr val="FFEEE6"/>
        </a:accent3>
        <a:accent4>
          <a:srgbClr val="D9B297"/>
        </a:accent4>
        <a:accent5>
          <a:srgbClr val="E0BBB4"/>
        </a:accent5>
        <a:accent6>
          <a:srgbClr val="E78A5C"/>
        </a:accent6>
        <a:hlink>
          <a:srgbClr val="663300"/>
        </a:hlink>
        <a:folHlink>
          <a:srgbClr val="FFFFCC"/>
        </a:folHlink>
      </a:clrScheme>
      <a:clrMap bg1="lt1" tx1="dk1" bg2="lt2" tx2="dk2" accent1="accent1" accent2="accent2" accent3="accent3" accent4="accent4" accent5="accent5" accent6="accent6" hlink="hlink" folHlink="folHlink"/>
    </a:extraClrScheme>
    <a:extraClrScheme>
      <a:clrScheme name="Office Theme 2">
        <a:dk1>
          <a:srgbClr val="FFB199"/>
        </a:dk1>
        <a:lt1>
          <a:srgbClr val="FFEFDF"/>
        </a:lt1>
        <a:dk2>
          <a:srgbClr val="FFCC99"/>
        </a:dk2>
        <a:lt2>
          <a:srgbClr val="969696"/>
        </a:lt2>
        <a:accent1>
          <a:srgbClr val="C9672B"/>
        </a:accent1>
        <a:accent2>
          <a:srgbClr val="FF9966"/>
        </a:accent2>
        <a:accent3>
          <a:srgbClr val="FFF6EC"/>
        </a:accent3>
        <a:accent4>
          <a:srgbClr val="DA9782"/>
        </a:accent4>
        <a:accent5>
          <a:srgbClr val="E1B8AC"/>
        </a:accent5>
        <a:accent6>
          <a:srgbClr val="E78A5C"/>
        </a:accent6>
        <a:hlink>
          <a:srgbClr val="FFCC00"/>
        </a:hlink>
        <a:folHlink>
          <a:srgbClr val="663300"/>
        </a:folHlink>
      </a:clrScheme>
      <a:clrMap bg1="lt1" tx1="dk1" bg2="lt2" tx2="dk2" accent1="accent1" accent2="accent2" accent3="accent3" accent4="accent4" accent5="accent5" accent6="accent6" hlink="hlink" folHlink="folHlink"/>
    </a:extraClrScheme>
    <a:extraClrScheme>
      <a:clrScheme name="Office Theme 3">
        <a:dk1>
          <a:srgbClr val="C0816A"/>
        </a:dk1>
        <a:lt1>
          <a:srgbClr val="FFECCD"/>
        </a:lt1>
        <a:dk2>
          <a:srgbClr val="FFA979"/>
        </a:dk2>
        <a:lt2>
          <a:srgbClr val="808080"/>
        </a:lt2>
        <a:accent1>
          <a:srgbClr val="FFCC99"/>
        </a:accent1>
        <a:accent2>
          <a:srgbClr val="990000"/>
        </a:accent2>
        <a:accent3>
          <a:srgbClr val="FFF4E3"/>
        </a:accent3>
        <a:accent4>
          <a:srgbClr val="A46D59"/>
        </a:accent4>
        <a:accent5>
          <a:srgbClr val="FFE2CA"/>
        </a:accent5>
        <a:accent6>
          <a:srgbClr val="8A00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Office Theme 4">
        <a:dk1>
          <a:srgbClr val="E28658"/>
        </a:dk1>
        <a:lt1>
          <a:srgbClr val="FFFFD9"/>
        </a:lt1>
        <a:dk2>
          <a:srgbClr val="FEBE9A"/>
        </a:dk2>
        <a:lt2>
          <a:srgbClr val="777777"/>
        </a:lt2>
        <a:accent1>
          <a:srgbClr val="FFFFF7"/>
        </a:accent1>
        <a:accent2>
          <a:srgbClr val="969696"/>
        </a:accent2>
        <a:accent3>
          <a:srgbClr val="FFFFE9"/>
        </a:accent3>
        <a:accent4>
          <a:srgbClr val="C1724A"/>
        </a:accent4>
        <a:accent5>
          <a:srgbClr val="FFFFFA"/>
        </a:accent5>
        <a:accent6>
          <a:srgbClr val="878787"/>
        </a:accent6>
        <a:hlink>
          <a:srgbClr val="FF5050"/>
        </a:hlink>
        <a:folHlink>
          <a:srgbClr val="4D4D4D"/>
        </a:folHlink>
      </a:clrScheme>
      <a:clrMap bg1="lt1" tx1="dk1" bg2="lt2" tx2="dk2" accent1="accent1" accent2="accent2" accent3="accent3" accent4="accent4" accent5="accent5" accent6="accent6" hlink="hlink" folHlink="folHlink"/>
    </a:extraClrScheme>
    <a:extraClrScheme>
      <a:clrScheme name="Office Theme 5">
        <a:dk1>
          <a:srgbClr val="333333"/>
        </a:dk1>
        <a:lt1>
          <a:srgbClr val="FFFFFF"/>
        </a:lt1>
        <a:dk2>
          <a:srgbClr val="F8F8F8"/>
        </a:dk2>
        <a:lt2>
          <a:srgbClr val="EAEAEA"/>
        </a:lt2>
        <a:accent1>
          <a:srgbClr val="C0C0C0"/>
        </a:accent1>
        <a:accent2>
          <a:srgbClr val="808080"/>
        </a:accent2>
        <a:accent3>
          <a:srgbClr val="FBFBFB"/>
        </a:accent3>
        <a:accent4>
          <a:srgbClr val="DADADA"/>
        </a:accent4>
        <a:accent5>
          <a:srgbClr val="DCDCDC"/>
        </a:accent5>
        <a:accent6>
          <a:srgbClr val="737373"/>
        </a:accent6>
        <a:hlink>
          <a:srgbClr val="4D4D4D"/>
        </a:hlink>
        <a:folHlink>
          <a:srgbClr val="F8F8F8"/>
        </a:folHlink>
      </a:clrScheme>
      <a:clrMap bg1="dk2" tx1="lt1" bg2="dk1" tx2="lt2" accent1="accent1" accent2="accent2" accent3="accent3" accent4="accent4" accent5="accent5" accent6="accent6" hlink="hlink" folHlink="folHlink"/>
    </a:extraClrScheme>
    <a:extraClrScheme>
      <a:clrScheme name="Office Theme 6">
        <a:dk1>
          <a:srgbClr val="005A58"/>
        </a:dk1>
        <a:lt1>
          <a:srgbClr val="FFEDDB"/>
        </a:lt1>
        <a:dk2>
          <a:srgbClr val="D7DCC8"/>
        </a:dk2>
        <a:lt2>
          <a:srgbClr val="FFB699"/>
        </a:lt2>
        <a:accent1>
          <a:srgbClr val="E8602A"/>
        </a:accent1>
        <a:accent2>
          <a:srgbClr val="B08962"/>
        </a:accent2>
        <a:accent3>
          <a:srgbClr val="E8EBE0"/>
        </a:accent3>
        <a:accent4>
          <a:srgbClr val="DACABB"/>
        </a:accent4>
        <a:accent5>
          <a:srgbClr val="F2B6AC"/>
        </a:accent5>
        <a:accent6>
          <a:srgbClr val="9F7C58"/>
        </a:accent6>
        <a:hlink>
          <a:srgbClr val="800000"/>
        </a:hlink>
        <a:folHlink>
          <a:srgbClr val="FFFFCC"/>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DAD3"/>
        </a:lt1>
        <a:dk2>
          <a:srgbClr val="99CCFF"/>
        </a:dk2>
        <a:lt2>
          <a:srgbClr val="FBA993"/>
        </a:lt2>
        <a:accent1>
          <a:srgbClr val="990000"/>
        </a:accent1>
        <a:accent2>
          <a:srgbClr val="B05800"/>
        </a:accent2>
        <a:accent3>
          <a:srgbClr val="CAE2FF"/>
        </a:accent3>
        <a:accent4>
          <a:srgbClr val="DABAB4"/>
        </a:accent4>
        <a:accent5>
          <a:srgbClr val="CAAAAA"/>
        </a:accent5>
        <a:accent6>
          <a:srgbClr val="9F4F00"/>
        </a:accent6>
        <a:hlink>
          <a:srgbClr val="FF9966"/>
        </a:hlink>
        <a:folHlink>
          <a:srgbClr val="FFD9C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E0C1"/>
        </a:lt1>
        <a:dk2>
          <a:srgbClr val="C0C0C0"/>
        </a:dk2>
        <a:lt2>
          <a:srgbClr val="F2CFBC"/>
        </a:lt2>
        <a:accent1>
          <a:srgbClr val="CA4820"/>
        </a:accent1>
        <a:accent2>
          <a:srgbClr val="777777"/>
        </a:accent2>
        <a:accent3>
          <a:srgbClr val="DCDCDC"/>
        </a:accent3>
        <a:accent4>
          <a:srgbClr val="DABFA4"/>
        </a:accent4>
        <a:accent5>
          <a:srgbClr val="E1B1AB"/>
        </a:accent5>
        <a:accent6>
          <a:srgbClr val="6B6B6B"/>
        </a:accent6>
        <a:hlink>
          <a:srgbClr val="660033"/>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EAEAEA"/>
        </a:lt1>
        <a:dk2>
          <a:srgbClr val="949787"/>
        </a:dk2>
        <a:lt2>
          <a:srgbClr val="EDC5AF"/>
        </a:lt2>
        <a:accent1>
          <a:srgbClr val="C27552"/>
        </a:accent1>
        <a:accent2>
          <a:srgbClr val="990000"/>
        </a:accent2>
        <a:accent3>
          <a:srgbClr val="C8C9C3"/>
        </a:accent3>
        <a:accent4>
          <a:srgbClr val="C8C8C8"/>
        </a:accent4>
        <a:accent5>
          <a:srgbClr val="DDBDB3"/>
        </a:accent5>
        <a:accent6>
          <a:srgbClr val="8A0000"/>
        </a:accent6>
        <a:hlink>
          <a:srgbClr val="FFA867"/>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F37F5B"/>
        </a:dk1>
        <a:lt1>
          <a:srgbClr val="D7B47B"/>
        </a:lt1>
        <a:dk2>
          <a:srgbClr val="EEB6A0"/>
        </a:dk2>
        <a:lt2>
          <a:srgbClr val="2D2015"/>
        </a:lt2>
        <a:accent1>
          <a:srgbClr val="FBDAC5"/>
        </a:accent1>
        <a:accent2>
          <a:srgbClr val="8F5F2F"/>
        </a:accent2>
        <a:accent3>
          <a:srgbClr val="E8D6BF"/>
        </a:accent3>
        <a:accent4>
          <a:srgbClr val="D06C4C"/>
        </a:accent4>
        <a:accent5>
          <a:srgbClr val="FDEADF"/>
        </a:accent5>
        <a:accent6>
          <a:srgbClr val="81552A"/>
        </a:accent6>
        <a:hlink>
          <a:srgbClr val="E24A06"/>
        </a:hlink>
        <a:folHlink>
          <a:srgbClr val="B38B79"/>
        </a:folHlink>
      </a:clrScheme>
      <a:clrMap bg1="lt1" tx1="dk1" bg2="lt2" tx2="dk2" accent1="accent1" accent2="accent2" accent3="accent3" accent4="accent4" accent5="accent5" accent6="accent6" hlink="hlink" folHlink="folHlink"/>
    </a:extraClrScheme>
    <a:extraClrScheme>
      <a:clrScheme name="Office Theme 11">
        <a:dk1>
          <a:srgbClr val="5C1F00"/>
        </a:dk1>
        <a:lt1>
          <a:srgbClr val="FFDFB9"/>
        </a:lt1>
        <a:dk2>
          <a:srgbClr val="D80000"/>
        </a:dk2>
        <a:lt2>
          <a:srgbClr val="F5A27D"/>
        </a:lt2>
        <a:accent1>
          <a:srgbClr val="CC3300"/>
        </a:accent1>
        <a:accent2>
          <a:srgbClr val="BE7960"/>
        </a:accent2>
        <a:accent3>
          <a:srgbClr val="E9AAAA"/>
        </a:accent3>
        <a:accent4>
          <a:srgbClr val="DABE9E"/>
        </a:accent4>
        <a:accent5>
          <a:srgbClr val="E2ADAA"/>
        </a:accent5>
        <a:accent6>
          <a:srgbClr val="AC6D56"/>
        </a:accent6>
        <a:hlink>
          <a:srgbClr val="FFD5A7"/>
        </a:hlink>
        <a:folHlink>
          <a:srgbClr val="D3A219"/>
        </a:folHlink>
      </a:clrScheme>
      <a:clrMap bg1="dk2" tx1="lt1" bg2="dk1" tx2="lt2" accent1="accent1" accent2="accent2" accent3="accent3" accent4="accent4" accent5="accent5" accent6="accent6" hlink="hlink" folHlink="folHlink"/>
    </a:extraClrScheme>
    <a:extraClrScheme>
      <a:clrScheme name="Office Theme 12">
        <a:dk1>
          <a:srgbClr val="3E3E5C"/>
        </a:dk1>
        <a:lt1>
          <a:srgbClr val="FFCDA7"/>
        </a:lt1>
        <a:dk2>
          <a:srgbClr val="F6C282"/>
        </a:dk2>
        <a:lt2>
          <a:srgbClr val="FFCCAF"/>
        </a:lt2>
        <a:accent1>
          <a:srgbClr val="DD7555"/>
        </a:accent1>
        <a:accent2>
          <a:srgbClr val="FE6E02"/>
        </a:accent2>
        <a:accent3>
          <a:srgbClr val="FADDC1"/>
        </a:accent3>
        <a:accent4>
          <a:srgbClr val="DAAF8E"/>
        </a:accent4>
        <a:accent5>
          <a:srgbClr val="EBBDB4"/>
        </a:accent5>
        <a:accent6>
          <a:srgbClr val="E66302"/>
        </a:accent6>
        <a:hlink>
          <a:srgbClr val="F4C9AE"/>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rk circuitry design template">
  <a:themeElements>
    <a:clrScheme name="Office Theme 10">
      <a:dk1>
        <a:srgbClr val="F37F5B"/>
      </a:dk1>
      <a:lt1>
        <a:srgbClr val="D7B47B"/>
      </a:lt1>
      <a:dk2>
        <a:srgbClr val="EEB6A0"/>
      </a:dk2>
      <a:lt2>
        <a:srgbClr val="2D2015"/>
      </a:lt2>
      <a:accent1>
        <a:srgbClr val="FBDAC5"/>
      </a:accent1>
      <a:accent2>
        <a:srgbClr val="8F5F2F"/>
      </a:accent2>
      <a:accent3>
        <a:srgbClr val="E8D6BF"/>
      </a:accent3>
      <a:accent4>
        <a:srgbClr val="D06C4C"/>
      </a:accent4>
      <a:accent5>
        <a:srgbClr val="FDEADF"/>
      </a:accent5>
      <a:accent6>
        <a:srgbClr val="81552A"/>
      </a:accent6>
      <a:hlink>
        <a:srgbClr val="E24A06"/>
      </a:hlink>
      <a:folHlink>
        <a:srgbClr val="B38B79"/>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FED1B2"/>
        </a:dk1>
        <a:lt1>
          <a:srgbClr val="FFE2D3"/>
        </a:lt1>
        <a:dk2>
          <a:srgbClr val="FFBD99"/>
        </a:dk2>
        <a:lt2>
          <a:srgbClr val="808080"/>
        </a:lt2>
        <a:accent1>
          <a:srgbClr val="C76F57"/>
        </a:accent1>
        <a:accent2>
          <a:srgbClr val="FF9966"/>
        </a:accent2>
        <a:accent3>
          <a:srgbClr val="FFEEE6"/>
        </a:accent3>
        <a:accent4>
          <a:srgbClr val="D9B297"/>
        </a:accent4>
        <a:accent5>
          <a:srgbClr val="E0BBB4"/>
        </a:accent5>
        <a:accent6>
          <a:srgbClr val="E78A5C"/>
        </a:accent6>
        <a:hlink>
          <a:srgbClr val="663300"/>
        </a:hlink>
        <a:folHlink>
          <a:srgbClr val="FFFFCC"/>
        </a:folHlink>
      </a:clrScheme>
      <a:clrMap bg1="lt1" tx1="dk1" bg2="lt2" tx2="dk2" accent1="accent1" accent2="accent2" accent3="accent3" accent4="accent4" accent5="accent5" accent6="accent6" hlink="hlink" folHlink="folHlink"/>
    </a:extraClrScheme>
    <a:extraClrScheme>
      <a:clrScheme name="Office Theme 2">
        <a:dk1>
          <a:srgbClr val="FFB199"/>
        </a:dk1>
        <a:lt1>
          <a:srgbClr val="FFEFDF"/>
        </a:lt1>
        <a:dk2>
          <a:srgbClr val="FFCC99"/>
        </a:dk2>
        <a:lt2>
          <a:srgbClr val="969696"/>
        </a:lt2>
        <a:accent1>
          <a:srgbClr val="C9672B"/>
        </a:accent1>
        <a:accent2>
          <a:srgbClr val="FF9966"/>
        </a:accent2>
        <a:accent3>
          <a:srgbClr val="FFF6EC"/>
        </a:accent3>
        <a:accent4>
          <a:srgbClr val="DA9782"/>
        </a:accent4>
        <a:accent5>
          <a:srgbClr val="E1B8AC"/>
        </a:accent5>
        <a:accent6>
          <a:srgbClr val="E78A5C"/>
        </a:accent6>
        <a:hlink>
          <a:srgbClr val="FFCC00"/>
        </a:hlink>
        <a:folHlink>
          <a:srgbClr val="663300"/>
        </a:folHlink>
      </a:clrScheme>
      <a:clrMap bg1="lt1" tx1="dk1" bg2="lt2" tx2="dk2" accent1="accent1" accent2="accent2" accent3="accent3" accent4="accent4" accent5="accent5" accent6="accent6" hlink="hlink" folHlink="folHlink"/>
    </a:extraClrScheme>
    <a:extraClrScheme>
      <a:clrScheme name="Office Theme 3">
        <a:dk1>
          <a:srgbClr val="C0816A"/>
        </a:dk1>
        <a:lt1>
          <a:srgbClr val="FFECCD"/>
        </a:lt1>
        <a:dk2>
          <a:srgbClr val="FFA979"/>
        </a:dk2>
        <a:lt2>
          <a:srgbClr val="808080"/>
        </a:lt2>
        <a:accent1>
          <a:srgbClr val="FFCC99"/>
        </a:accent1>
        <a:accent2>
          <a:srgbClr val="990000"/>
        </a:accent2>
        <a:accent3>
          <a:srgbClr val="FFF4E3"/>
        </a:accent3>
        <a:accent4>
          <a:srgbClr val="A46D59"/>
        </a:accent4>
        <a:accent5>
          <a:srgbClr val="FFE2CA"/>
        </a:accent5>
        <a:accent6>
          <a:srgbClr val="8A00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Office Theme 4">
        <a:dk1>
          <a:srgbClr val="E28658"/>
        </a:dk1>
        <a:lt1>
          <a:srgbClr val="FFFFD9"/>
        </a:lt1>
        <a:dk2>
          <a:srgbClr val="FEBE9A"/>
        </a:dk2>
        <a:lt2>
          <a:srgbClr val="777777"/>
        </a:lt2>
        <a:accent1>
          <a:srgbClr val="FFFFF7"/>
        </a:accent1>
        <a:accent2>
          <a:srgbClr val="969696"/>
        </a:accent2>
        <a:accent3>
          <a:srgbClr val="FFFFE9"/>
        </a:accent3>
        <a:accent4>
          <a:srgbClr val="C1724A"/>
        </a:accent4>
        <a:accent5>
          <a:srgbClr val="FFFFFA"/>
        </a:accent5>
        <a:accent6>
          <a:srgbClr val="878787"/>
        </a:accent6>
        <a:hlink>
          <a:srgbClr val="FF5050"/>
        </a:hlink>
        <a:folHlink>
          <a:srgbClr val="4D4D4D"/>
        </a:folHlink>
      </a:clrScheme>
      <a:clrMap bg1="lt1" tx1="dk1" bg2="lt2" tx2="dk2" accent1="accent1" accent2="accent2" accent3="accent3" accent4="accent4" accent5="accent5" accent6="accent6" hlink="hlink" folHlink="folHlink"/>
    </a:extraClrScheme>
    <a:extraClrScheme>
      <a:clrScheme name="Office Theme 5">
        <a:dk1>
          <a:srgbClr val="333333"/>
        </a:dk1>
        <a:lt1>
          <a:srgbClr val="FFFFFF"/>
        </a:lt1>
        <a:dk2>
          <a:srgbClr val="F8F8F8"/>
        </a:dk2>
        <a:lt2>
          <a:srgbClr val="EAEAEA"/>
        </a:lt2>
        <a:accent1>
          <a:srgbClr val="C0C0C0"/>
        </a:accent1>
        <a:accent2>
          <a:srgbClr val="808080"/>
        </a:accent2>
        <a:accent3>
          <a:srgbClr val="FBFBFB"/>
        </a:accent3>
        <a:accent4>
          <a:srgbClr val="DADADA"/>
        </a:accent4>
        <a:accent5>
          <a:srgbClr val="DCDCDC"/>
        </a:accent5>
        <a:accent6>
          <a:srgbClr val="737373"/>
        </a:accent6>
        <a:hlink>
          <a:srgbClr val="4D4D4D"/>
        </a:hlink>
        <a:folHlink>
          <a:srgbClr val="F8F8F8"/>
        </a:folHlink>
      </a:clrScheme>
      <a:clrMap bg1="dk2" tx1="lt1" bg2="dk1" tx2="lt2" accent1="accent1" accent2="accent2" accent3="accent3" accent4="accent4" accent5="accent5" accent6="accent6" hlink="hlink" folHlink="folHlink"/>
    </a:extraClrScheme>
    <a:extraClrScheme>
      <a:clrScheme name="Office Theme 6">
        <a:dk1>
          <a:srgbClr val="005A58"/>
        </a:dk1>
        <a:lt1>
          <a:srgbClr val="FFEDDB"/>
        </a:lt1>
        <a:dk2>
          <a:srgbClr val="D7DCC8"/>
        </a:dk2>
        <a:lt2>
          <a:srgbClr val="FFB699"/>
        </a:lt2>
        <a:accent1>
          <a:srgbClr val="E8602A"/>
        </a:accent1>
        <a:accent2>
          <a:srgbClr val="B08962"/>
        </a:accent2>
        <a:accent3>
          <a:srgbClr val="E8EBE0"/>
        </a:accent3>
        <a:accent4>
          <a:srgbClr val="DACABB"/>
        </a:accent4>
        <a:accent5>
          <a:srgbClr val="F2B6AC"/>
        </a:accent5>
        <a:accent6>
          <a:srgbClr val="9F7C58"/>
        </a:accent6>
        <a:hlink>
          <a:srgbClr val="800000"/>
        </a:hlink>
        <a:folHlink>
          <a:srgbClr val="FFFFCC"/>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DAD3"/>
        </a:lt1>
        <a:dk2>
          <a:srgbClr val="99CCFF"/>
        </a:dk2>
        <a:lt2>
          <a:srgbClr val="FBA993"/>
        </a:lt2>
        <a:accent1>
          <a:srgbClr val="990000"/>
        </a:accent1>
        <a:accent2>
          <a:srgbClr val="B05800"/>
        </a:accent2>
        <a:accent3>
          <a:srgbClr val="CAE2FF"/>
        </a:accent3>
        <a:accent4>
          <a:srgbClr val="DABAB4"/>
        </a:accent4>
        <a:accent5>
          <a:srgbClr val="CAAAAA"/>
        </a:accent5>
        <a:accent6>
          <a:srgbClr val="9F4F00"/>
        </a:accent6>
        <a:hlink>
          <a:srgbClr val="FF9966"/>
        </a:hlink>
        <a:folHlink>
          <a:srgbClr val="FFD9C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E0C1"/>
        </a:lt1>
        <a:dk2>
          <a:srgbClr val="C0C0C0"/>
        </a:dk2>
        <a:lt2>
          <a:srgbClr val="F2CFBC"/>
        </a:lt2>
        <a:accent1>
          <a:srgbClr val="CA4820"/>
        </a:accent1>
        <a:accent2>
          <a:srgbClr val="777777"/>
        </a:accent2>
        <a:accent3>
          <a:srgbClr val="DCDCDC"/>
        </a:accent3>
        <a:accent4>
          <a:srgbClr val="DABFA4"/>
        </a:accent4>
        <a:accent5>
          <a:srgbClr val="E1B1AB"/>
        </a:accent5>
        <a:accent6>
          <a:srgbClr val="6B6B6B"/>
        </a:accent6>
        <a:hlink>
          <a:srgbClr val="660033"/>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EAEAEA"/>
        </a:lt1>
        <a:dk2>
          <a:srgbClr val="949787"/>
        </a:dk2>
        <a:lt2>
          <a:srgbClr val="EDC5AF"/>
        </a:lt2>
        <a:accent1>
          <a:srgbClr val="C27552"/>
        </a:accent1>
        <a:accent2>
          <a:srgbClr val="990000"/>
        </a:accent2>
        <a:accent3>
          <a:srgbClr val="C8C9C3"/>
        </a:accent3>
        <a:accent4>
          <a:srgbClr val="C8C8C8"/>
        </a:accent4>
        <a:accent5>
          <a:srgbClr val="DDBDB3"/>
        </a:accent5>
        <a:accent6>
          <a:srgbClr val="8A0000"/>
        </a:accent6>
        <a:hlink>
          <a:srgbClr val="FFA867"/>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F37F5B"/>
        </a:dk1>
        <a:lt1>
          <a:srgbClr val="D7B47B"/>
        </a:lt1>
        <a:dk2>
          <a:srgbClr val="EEB6A0"/>
        </a:dk2>
        <a:lt2>
          <a:srgbClr val="2D2015"/>
        </a:lt2>
        <a:accent1>
          <a:srgbClr val="FBDAC5"/>
        </a:accent1>
        <a:accent2>
          <a:srgbClr val="8F5F2F"/>
        </a:accent2>
        <a:accent3>
          <a:srgbClr val="E8D6BF"/>
        </a:accent3>
        <a:accent4>
          <a:srgbClr val="D06C4C"/>
        </a:accent4>
        <a:accent5>
          <a:srgbClr val="FDEADF"/>
        </a:accent5>
        <a:accent6>
          <a:srgbClr val="81552A"/>
        </a:accent6>
        <a:hlink>
          <a:srgbClr val="E24A06"/>
        </a:hlink>
        <a:folHlink>
          <a:srgbClr val="B38B79"/>
        </a:folHlink>
      </a:clrScheme>
      <a:clrMap bg1="lt1" tx1="dk1" bg2="lt2" tx2="dk2" accent1="accent1" accent2="accent2" accent3="accent3" accent4="accent4" accent5="accent5" accent6="accent6" hlink="hlink" folHlink="folHlink"/>
    </a:extraClrScheme>
    <a:extraClrScheme>
      <a:clrScheme name="Office Theme 11">
        <a:dk1>
          <a:srgbClr val="5C1F00"/>
        </a:dk1>
        <a:lt1>
          <a:srgbClr val="FFDFB9"/>
        </a:lt1>
        <a:dk2>
          <a:srgbClr val="D80000"/>
        </a:dk2>
        <a:lt2>
          <a:srgbClr val="F5A27D"/>
        </a:lt2>
        <a:accent1>
          <a:srgbClr val="CC3300"/>
        </a:accent1>
        <a:accent2>
          <a:srgbClr val="BE7960"/>
        </a:accent2>
        <a:accent3>
          <a:srgbClr val="E9AAAA"/>
        </a:accent3>
        <a:accent4>
          <a:srgbClr val="DABE9E"/>
        </a:accent4>
        <a:accent5>
          <a:srgbClr val="E2ADAA"/>
        </a:accent5>
        <a:accent6>
          <a:srgbClr val="AC6D56"/>
        </a:accent6>
        <a:hlink>
          <a:srgbClr val="FFD5A7"/>
        </a:hlink>
        <a:folHlink>
          <a:srgbClr val="D3A219"/>
        </a:folHlink>
      </a:clrScheme>
      <a:clrMap bg1="dk2" tx1="lt1" bg2="dk1" tx2="lt2" accent1="accent1" accent2="accent2" accent3="accent3" accent4="accent4" accent5="accent5" accent6="accent6" hlink="hlink" folHlink="folHlink"/>
    </a:extraClrScheme>
    <a:extraClrScheme>
      <a:clrScheme name="Office Theme 12">
        <a:dk1>
          <a:srgbClr val="3E3E5C"/>
        </a:dk1>
        <a:lt1>
          <a:srgbClr val="FFCDA7"/>
        </a:lt1>
        <a:dk2>
          <a:srgbClr val="F6C282"/>
        </a:dk2>
        <a:lt2>
          <a:srgbClr val="FFCCAF"/>
        </a:lt2>
        <a:accent1>
          <a:srgbClr val="DD7555"/>
        </a:accent1>
        <a:accent2>
          <a:srgbClr val="FE6E02"/>
        </a:accent2>
        <a:accent3>
          <a:srgbClr val="FADDC1"/>
        </a:accent3>
        <a:accent4>
          <a:srgbClr val="DAAF8E"/>
        </a:accent4>
        <a:accent5>
          <a:srgbClr val="EBBDB4"/>
        </a:accent5>
        <a:accent6>
          <a:srgbClr val="E66302"/>
        </a:accent6>
        <a:hlink>
          <a:srgbClr val="F4C9AE"/>
        </a:hlink>
        <a:folHlink>
          <a:srgbClr val="CC33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TotalTime>
  <Words>813</Words>
  <Application>Microsoft Office PowerPoint</Application>
  <PresentationFormat>On-screen Show (4:3)</PresentationFormat>
  <Paragraphs>169</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2_Dark circuitry design template</vt:lpstr>
      <vt:lpstr>Dark circuitry design template</vt:lpstr>
      <vt:lpstr>Active Intruder</vt:lpstr>
      <vt:lpstr>Instructions</vt:lpstr>
      <vt:lpstr>Active Intruder</vt:lpstr>
      <vt:lpstr>Video</vt:lpstr>
      <vt:lpstr>Basic Principals</vt:lpstr>
      <vt:lpstr>Be Prepared!  </vt:lpstr>
      <vt:lpstr>Be Ready</vt:lpstr>
      <vt:lpstr>Be Knowledgeable </vt:lpstr>
      <vt:lpstr>Choose to Make a Difference!</vt:lpstr>
      <vt:lpstr>Stages</vt:lpstr>
      <vt:lpstr>General Shooting Statistics</vt:lpstr>
      <vt:lpstr>Hospital Statistics</vt:lpstr>
      <vt:lpstr>How to Prepare</vt:lpstr>
      <vt:lpstr>KISS</vt:lpstr>
      <vt:lpstr>Stop the Killing</vt:lpstr>
      <vt:lpstr>TSSH Policy</vt:lpstr>
      <vt:lpstr>TSSH Personal Safety</vt:lpstr>
      <vt:lpstr>Police Priority</vt:lpstr>
      <vt:lpstr> Police Expectations</vt:lpstr>
      <vt:lpstr>TSSH Facility Safety</vt:lpstr>
      <vt:lpstr>Local, State, and Federal Resources</vt:lpstr>
      <vt:lpstr>References</vt:lpstr>
    </vt:vector>
  </TitlesOfParts>
  <Company>TSSH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Intruder</dc:title>
  <dc:creator>Lee Berggren</dc:creator>
  <cp:lastModifiedBy>Lee Berggren</cp:lastModifiedBy>
  <cp:revision>8</cp:revision>
  <dcterms:created xsi:type="dcterms:W3CDTF">2013-12-11T21:56:02Z</dcterms:created>
  <dcterms:modified xsi:type="dcterms:W3CDTF">2013-12-13T15:51:58Z</dcterms:modified>
</cp:coreProperties>
</file>